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343" r:id="rId3"/>
    <p:sldId id="344" r:id="rId4"/>
    <p:sldId id="360" r:id="rId5"/>
    <p:sldId id="361" r:id="rId6"/>
    <p:sldId id="5025" r:id="rId7"/>
    <p:sldId id="5026" r:id="rId8"/>
    <p:sldId id="5024" r:id="rId9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127000" marR="12700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Lato Regular"/>
        <a:ea typeface="Lato Regular"/>
        <a:cs typeface="Lato Regular"/>
        <a:sym typeface="Lato Regular"/>
      </a:defRPr>
    </a:lvl1pPr>
    <a:lvl2pPr marL="127000" marR="12700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Lato Regular"/>
        <a:ea typeface="Lato Regular"/>
        <a:cs typeface="Lato Regular"/>
        <a:sym typeface="Lato Regular"/>
      </a:defRPr>
    </a:lvl2pPr>
    <a:lvl3pPr marL="127000" marR="12700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Lato Regular"/>
        <a:ea typeface="Lato Regular"/>
        <a:cs typeface="Lato Regular"/>
        <a:sym typeface="Lato Regular"/>
      </a:defRPr>
    </a:lvl3pPr>
    <a:lvl4pPr marL="127000" marR="12700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Lato Regular"/>
        <a:ea typeface="Lato Regular"/>
        <a:cs typeface="Lato Regular"/>
        <a:sym typeface="Lato Regular"/>
      </a:defRPr>
    </a:lvl4pPr>
    <a:lvl5pPr marL="127000" marR="12700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Lato Regular"/>
        <a:ea typeface="Lato Regular"/>
        <a:cs typeface="Lato Regular"/>
        <a:sym typeface="Lato Regular"/>
      </a:defRPr>
    </a:lvl5pPr>
    <a:lvl6pPr marL="127000" marR="12700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Lato Regular"/>
        <a:ea typeface="Lato Regular"/>
        <a:cs typeface="Lato Regular"/>
        <a:sym typeface="Lato Regular"/>
      </a:defRPr>
    </a:lvl6pPr>
    <a:lvl7pPr marL="127000" marR="12700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Lato Regular"/>
        <a:ea typeface="Lato Regular"/>
        <a:cs typeface="Lato Regular"/>
        <a:sym typeface="Lato Regular"/>
      </a:defRPr>
    </a:lvl7pPr>
    <a:lvl8pPr marL="127000" marR="12700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Lato Regular"/>
        <a:ea typeface="Lato Regular"/>
        <a:cs typeface="Lato Regular"/>
        <a:sym typeface="Lato Regular"/>
      </a:defRPr>
    </a:lvl8pPr>
    <a:lvl9pPr marL="127000" marR="12700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Lato Regular"/>
        <a:ea typeface="Lato Regular"/>
        <a:cs typeface="Lato Regular"/>
        <a:sym typeface="Lato Regular"/>
      </a:defRPr>
    </a:lvl9pPr>
  </p:defaultTextStyle>
  <p:extLst>
    <p:ext uri="{521415D9-36F7-43E2-AB2F-B90AF26B5E84}">
      <p14:sectionLst xmlns:p14="http://schemas.microsoft.com/office/powerpoint/2010/main">
        <p14:section name="Default Section" id="{C2E19F3F-F9CC-44E7-B6F8-44A687DB4F69}">
          <p14:sldIdLst>
            <p14:sldId id="256"/>
            <p14:sldId id="343"/>
            <p14:sldId id="344"/>
            <p14:sldId id="360"/>
            <p14:sldId id="361"/>
            <p14:sldId id="5025"/>
            <p14:sldId id="5026"/>
            <p14:sldId id="502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B66462"/>
    <a:srgbClr val="0066CC"/>
    <a:srgbClr val="8DCD47"/>
    <a:srgbClr val="6C708E"/>
    <a:srgbClr val="638768"/>
    <a:srgbClr val="BA2229"/>
    <a:srgbClr val="592F74"/>
    <a:srgbClr val="24215E"/>
    <a:srgbClr val="ABDB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4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>
          <a:latin typeface="Lato Regular"/>
          <a:ea typeface="Lato Regular"/>
          <a:cs typeface="Lato Regular"/>
        </a:font>
        <a:srgbClr val="000000"/>
      </a:tcTxStyle>
      <a:tcStyle>
        <a:tcBdr>
          <a:left>
            <a:ln w="12700" cap="flat">
              <a:solidFill>
                <a:srgbClr val="53585F"/>
              </a:solidFill>
              <a:prstDash val="solid"/>
              <a:miter lim="400000"/>
            </a:ln>
          </a:left>
          <a:right>
            <a:ln w="12700" cap="flat">
              <a:solidFill>
                <a:srgbClr val="53585F"/>
              </a:solidFill>
              <a:prstDash val="solid"/>
              <a:miter lim="400000"/>
            </a:ln>
          </a:right>
          <a:top>
            <a:ln w="12700" cap="flat">
              <a:solidFill>
                <a:srgbClr val="53585F"/>
              </a:solidFill>
              <a:prstDash val="solid"/>
              <a:miter lim="400000"/>
            </a:ln>
          </a:top>
          <a:bottom>
            <a:ln w="12700" cap="flat">
              <a:solidFill>
                <a:srgbClr val="53585F"/>
              </a:solidFill>
              <a:prstDash val="solid"/>
              <a:miter lim="400000"/>
            </a:ln>
          </a:bottom>
          <a:insideH>
            <a:ln w="12700" cap="flat">
              <a:solidFill>
                <a:srgbClr val="53585F"/>
              </a:solidFill>
              <a:prstDash val="solid"/>
              <a:miter lim="400000"/>
            </a:ln>
          </a:insideH>
          <a:insideV>
            <a:ln w="12700" cap="flat">
              <a:solidFill>
                <a:srgbClr val="53585F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D51ADE6A-740E-44AE-83CC-AE7238B6C88D}" styleName="">
    <a:tblBg/>
    <a:wholeTbl>
      <a:tcTxStyle b="off" i="off">
        <a:font>
          <a:latin typeface="Lato Regular"/>
          <a:ea typeface="Lato Regular"/>
          <a:cs typeface="Lato Regular"/>
        </a:font>
        <a:srgbClr val="000000"/>
      </a:tcTxStyle>
      <a:tcStyle>
        <a:tcBdr>
          <a:left>
            <a:ln w="12700" cap="flat">
              <a:solidFill>
                <a:srgbClr val="53585F"/>
              </a:solidFill>
              <a:prstDash val="solid"/>
              <a:miter lim="400000"/>
            </a:ln>
          </a:left>
          <a:right>
            <a:ln w="12700" cap="flat">
              <a:solidFill>
                <a:srgbClr val="53585F"/>
              </a:solidFill>
              <a:prstDash val="solid"/>
              <a:miter lim="400000"/>
            </a:ln>
          </a:right>
          <a:top>
            <a:ln w="12700" cap="flat">
              <a:solidFill>
                <a:srgbClr val="53585F"/>
              </a:solidFill>
              <a:prstDash val="solid"/>
              <a:miter lim="400000"/>
            </a:ln>
          </a:top>
          <a:bottom>
            <a:ln w="12700" cap="flat">
              <a:solidFill>
                <a:srgbClr val="53585F"/>
              </a:solidFill>
              <a:prstDash val="solid"/>
              <a:miter lim="400000"/>
            </a:ln>
          </a:bottom>
          <a:insideH>
            <a:ln w="12700" cap="flat">
              <a:solidFill>
                <a:srgbClr val="53585F"/>
              </a:solidFill>
              <a:prstDash val="solid"/>
              <a:miter lim="400000"/>
            </a:ln>
          </a:insideH>
          <a:insideV>
            <a:ln w="12700" cap="flat">
              <a:solidFill>
                <a:srgbClr val="53585F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4A9BC294-FFE2-49D5-8D69-9E1BD2C41BD5}" styleName="">
    <a:tblBg/>
    <a:wholeTbl>
      <a:tcTxStyle b="off" i="off">
        <a:font>
          <a:latin typeface="Lato Regular"/>
          <a:ea typeface="Lato Regular"/>
          <a:cs typeface="Lato Regular"/>
        </a:font>
        <a:srgbClr val="000000"/>
      </a:tcTxStyle>
      <a:tcStyle>
        <a:tcBdr>
          <a:left>
            <a:ln w="12700" cap="flat">
              <a:solidFill>
                <a:srgbClr val="53585F"/>
              </a:solidFill>
              <a:prstDash val="solid"/>
              <a:miter lim="400000"/>
            </a:ln>
          </a:left>
          <a:right>
            <a:ln w="12700" cap="flat">
              <a:solidFill>
                <a:srgbClr val="53585F"/>
              </a:solidFill>
              <a:prstDash val="solid"/>
              <a:miter lim="400000"/>
            </a:ln>
          </a:right>
          <a:top>
            <a:ln w="12700" cap="flat">
              <a:solidFill>
                <a:srgbClr val="53585F"/>
              </a:solidFill>
              <a:prstDash val="solid"/>
              <a:miter lim="400000"/>
            </a:ln>
          </a:top>
          <a:bottom>
            <a:ln w="12700" cap="flat">
              <a:solidFill>
                <a:srgbClr val="53585F"/>
              </a:solidFill>
              <a:prstDash val="solid"/>
              <a:miter lim="400000"/>
            </a:ln>
          </a:bottom>
          <a:insideH>
            <a:ln w="12700" cap="flat">
              <a:solidFill>
                <a:srgbClr val="53585F"/>
              </a:solidFill>
              <a:prstDash val="solid"/>
              <a:miter lim="400000"/>
            </a:ln>
          </a:insideH>
          <a:insideV>
            <a:ln w="12700" cap="flat">
              <a:solidFill>
                <a:srgbClr val="53585F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14" autoAdjust="0"/>
    <p:restoredTop sz="93437" autoAdjust="0"/>
  </p:normalViewPr>
  <p:slideViewPr>
    <p:cSldViewPr snapToGrid="0">
      <p:cViewPr varScale="1">
        <p:scale>
          <a:sx n="34" d="100"/>
          <a:sy n="34" d="100"/>
        </p:scale>
        <p:origin x="102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9EE866-E925-46F2-9D56-AE4F35284653}" type="doc">
      <dgm:prSet loTypeId="urn:microsoft.com/office/officeart/2005/8/layout/lProcess2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A4EFF1B2-3B93-42BA-978D-838D4521DB99}">
      <dgm:prSet phldrT="[Text]" custT="1"/>
      <dgm:spPr/>
      <dgm:t>
        <a:bodyPr/>
        <a:lstStyle/>
        <a:p>
          <a:r>
            <a:rPr lang="en-US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</a:p>
      </dgm:t>
    </dgm:pt>
    <dgm:pt modelId="{B340F1E5-2F34-4A9C-8867-F0FE84027B8D}" type="parTrans" cxnId="{ADE36C91-9360-4B8E-BB43-0445DF30EED1}">
      <dgm:prSet/>
      <dgm:spPr/>
      <dgm:t>
        <a:bodyPr/>
        <a:lstStyle/>
        <a:p>
          <a:endParaRPr lang="en-US" sz="20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25A69F0-0CE3-4191-B21D-4204C7CA376B}" type="sibTrans" cxnId="{ADE36C91-9360-4B8E-BB43-0445DF30EED1}">
      <dgm:prSet/>
      <dgm:spPr/>
      <dgm:t>
        <a:bodyPr/>
        <a:lstStyle/>
        <a:p>
          <a:endParaRPr lang="en-US" sz="20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2C427CA-930E-4F0C-A053-49DE799A21C6}">
      <dgm:prSet phldrT="[Text]" custT="1"/>
      <dgm:spPr/>
      <dgm:t>
        <a:bodyPr/>
        <a:lstStyle/>
        <a:p>
          <a:pPr algn="l"/>
          <a:r>
            <a:rPr lang="en-US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 </a:t>
          </a:r>
          <a:r>
            <a:rPr lang="en-US" sz="4000" dirty="0"/>
            <a:t>Medical scrutiny and opinion </a:t>
          </a:r>
          <a:endParaRPr lang="en-US" sz="4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BE1736E-2BA9-4968-A152-C4218624C4D5}" type="parTrans" cxnId="{8AE35D1A-18A3-4E6A-8E28-E53FCDD8E34C}">
      <dgm:prSet/>
      <dgm:spPr/>
      <dgm:t>
        <a:bodyPr/>
        <a:lstStyle/>
        <a:p>
          <a:endParaRPr lang="en-US" sz="20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BC83799-9AEF-480F-A619-B4BDF0ABCA6B}" type="sibTrans" cxnId="{8AE35D1A-18A3-4E6A-8E28-E53FCDD8E34C}">
      <dgm:prSet/>
      <dgm:spPr/>
      <dgm:t>
        <a:bodyPr/>
        <a:lstStyle/>
        <a:p>
          <a:endParaRPr lang="en-US" sz="20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7487CA8-7C92-4F3F-A4AE-766D1F2E8E82}">
      <dgm:prSet phldrT="[Text]" custT="1"/>
      <dgm:spPr/>
      <dgm:t>
        <a:bodyPr/>
        <a:lstStyle/>
        <a:p>
          <a:pPr algn="l"/>
          <a:r>
            <a:rPr lang="en-US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4000" dirty="0"/>
            <a:t>Proposal Form/KYC/Financial and Medical scrutiny with case sheet preparation</a:t>
          </a:r>
          <a:endParaRPr lang="en-US" sz="3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84879CA-9912-4026-A495-B6DBDBB21BFD}" type="parTrans" cxnId="{14007595-E063-409A-AE1D-4E1BBDFC2B75}">
      <dgm:prSet/>
      <dgm:spPr/>
      <dgm:t>
        <a:bodyPr/>
        <a:lstStyle/>
        <a:p>
          <a:endParaRPr lang="en-US" sz="20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1AC02E0-20DD-4BF8-B9D2-AEC81D09FC1A}" type="sibTrans" cxnId="{14007595-E063-409A-AE1D-4E1BBDFC2B75}">
      <dgm:prSet/>
      <dgm:spPr/>
      <dgm:t>
        <a:bodyPr/>
        <a:lstStyle/>
        <a:p>
          <a:endParaRPr lang="en-US" sz="20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39BE8B5-1B66-4DC9-B5F9-EF768C2385DA}">
      <dgm:prSet phldrT="[Text]" custT="1"/>
      <dgm:spPr/>
      <dgm:t>
        <a:bodyPr/>
        <a:lstStyle/>
        <a:p>
          <a:pPr algn="l"/>
          <a:r>
            <a:rPr lang="en-US" sz="3200" dirty="0"/>
            <a:t> ECG/TMT Opinion</a:t>
          </a:r>
          <a:endParaRPr lang="en-US" sz="3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DA1FFE9-22F1-4867-A96E-0B08B4C8FCBA}" type="parTrans" cxnId="{AC2616B4-2113-4881-8514-773BBD673F48}">
      <dgm:prSet/>
      <dgm:spPr/>
      <dgm:t>
        <a:bodyPr/>
        <a:lstStyle/>
        <a:p>
          <a:endParaRPr lang="en-US"/>
        </a:p>
      </dgm:t>
    </dgm:pt>
    <dgm:pt modelId="{9EAE275E-1FFD-49B1-A7B3-AA2D60DF48D4}" type="sibTrans" cxnId="{AC2616B4-2113-4881-8514-773BBD673F48}">
      <dgm:prSet/>
      <dgm:spPr/>
      <dgm:t>
        <a:bodyPr/>
        <a:lstStyle/>
        <a:p>
          <a:endParaRPr lang="en-US"/>
        </a:p>
      </dgm:t>
    </dgm:pt>
    <dgm:pt modelId="{5F6D0A21-7B0A-44B2-BA2E-77FADAC55CC7}" type="pres">
      <dgm:prSet presAssocID="{CB9EE866-E925-46F2-9D56-AE4F35284653}" presName="theList" presStyleCnt="0">
        <dgm:presLayoutVars>
          <dgm:dir/>
          <dgm:animLvl val="lvl"/>
          <dgm:resizeHandles val="exact"/>
        </dgm:presLayoutVars>
      </dgm:prSet>
      <dgm:spPr/>
    </dgm:pt>
    <dgm:pt modelId="{4CB70414-F415-4AAD-9D99-0F0A2D75DDD4}" type="pres">
      <dgm:prSet presAssocID="{A4EFF1B2-3B93-42BA-978D-838D4521DB99}" presName="compNode" presStyleCnt="0"/>
      <dgm:spPr/>
    </dgm:pt>
    <dgm:pt modelId="{042E0FE7-C7CF-46F1-A7DF-361AC95D389D}" type="pres">
      <dgm:prSet presAssocID="{A4EFF1B2-3B93-42BA-978D-838D4521DB99}" presName="aNode" presStyleLbl="bgShp" presStyleIdx="0" presStyleCnt="1" custLinFactNeighborX="2899" custLinFactNeighborY="4472"/>
      <dgm:spPr/>
    </dgm:pt>
    <dgm:pt modelId="{0865D989-6E2B-4AC1-8615-B2F9657EE9F7}" type="pres">
      <dgm:prSet presAssocID="{A4EFF1B2-3B93-42BA-978D-838D4521DB99}" presName="textNode" presStyleLbl="bgShp" presStyleIdx="0" presStyleCnt="1"/>
      <dgm:spPr/>
    </dgm:pt>
    <dgm:pt modelId="{13670EE5-FD04-4A67-916A-CB8340370E45}" type="pres">
      <dgm:prSet presAssocID="{A4EFF1B2-3B93-42BA-978D-838D4521DB99}" presName="compChildNode" presStyleCnt="0"/>
      <dgm:spPr/>
    </dgm:pt>
    <dgm:pt modelId="{4390E2D4-97BB-4A2D-9E71-B94219E10C36}" type="pres">
      <dgm:prSet presAssocID="{A4EFF1B2-3B93-42BA-978D-838D4521DB99}" presName="theInnerList" presStyleCnt="0"/>
      <dgm:spPr/>
    </dgm:pt>
    <dgm:pt modelId="{AC2FA680-FC8B-459C-8F6C-534035C674E8}" type="pres">
      <dgm:prSet presAssocID="{32C427CA-930E-4F0C-A053-49DE799A21C6}" presName="childNode" presStyleLbl="node1" presStyleIdx="0" presStyleCnt="3" custLinFactY="55845" custLinFactNeighborX="-7065" custLinFactNeighborY="100000">
        <dgm:presLayoutVars>
          <dgm:bulletEnabled val="1"/>
        </dgm:presLayoutVars>
      </dgm:prSet>
      <dgm:spPr/>
    </dgm:pt>
    <dgm:pt modelId="{26514598-4270-483E-AD2B-15CFE8BA1CC6}" type="pres">
      <dgm:prSet presAssocID="{32C427CA-930E-4F0C-A053-49DE799A21C6}" presName="aSpace2" presStyleCnt="0"/>
      <dgm:spPr/>
    </dgm:pt>
    <dgm:pt modelId="{56AC6397-FEBF-4F56-8921-F077C1D9A8CF}" type="pres">
      <dgm:prSet presAssocID="{47487CA8-7C92-4F3F-A4AE-766D1F2E8E82}" presName="childNode" presStyleLbl="node1" presStyleIdx="1" presStyleCnt="3" custScaleY="163462" custLinFactY="89174" custLinFactNeighborX="-7065" custLinFactNeighborY="100000">
        <dgm:presLayoutVars>
          <dgm:bulletEnabled val="1"/>
        </dgm:presLayoutVars>
      </dgm:prSet>
      <dgm:spPr/>
    </dgm:pt>
    <dgm:pt modelId="{48FDE3E3-AF8C-4CDA-A2E4-0E7B7B517677}" type="pres">
      <dgm:prSet presAssocID="{47487CA8-7C92-4F3F-A4AE-766D1F2E8E82}" presName="aSpace2" presStyleCnt="0"/>
      <dgm:spPr/>
    </dgm:pt>
    <dgm:pt modelId="{05836D6C-B7E9-4EDF-A16D-CA86C5AE014D}" type="pres">
      <dgm:prSet presAssocID="{B39BE8B5-1B66-4DC9-B5F9-EF768C2385DA}" presName="childNode" presStyleLbl="node1" presStyleIdx="2" presStyleCnt="3" custLinFactY="-313234" custLinFactNeighborX="-7065" custLinFactNeighborY="-400000">
        <dgm:presLayoutVars>
          <dgm:bulletEnabled val="1"/>
        </dgm:presLayoutVars>
      </dgm:prSet>
      <dgm:spPr/>
    </dgm:pt>
  </dgm:ptLst>
  <dgm:cxnLst>
    <dgm:cxn modelId="{8AE35D1A-18A3-4E6A-8E28-E53FCDD8E34C}" srcId="{A4EFF1B2-3B93-42BA-978D-838D4521DB99}" destId="{32C427CA-930E-4F0C-A053-49DE799A21C6}" srcOrd="0" destOrd="0" parTransId="{4BE1736E-2BA9-4968-A152-C4218624C4D5}" sibTransId="{3BC83799-9AEF-480F-A619-B4BDF0ABCA6B}"/>
    <dgm:cxn modelId="{196D3622-BB56-48DB-BEFB-5EDFE89FB300}" type="presOf" srcId="{47487CA8-7C92-4F3F-A4AE-766D1F2E8E82}" destId="{56AC6397-FEBF-4F56-8921-F077C1D9A8CF}" srcOrd="0" destOrd="0" presId="urn:microsoft.com/office/officeart/2005/8/layout/lProcess2"/>
    <dgm:cxn modelId="{B7720B78-6F02-48D3-9086-0F40E763F436}" type="presOf" srcId="{32C427CA-930E-4F0C-A053-49DE799A21C6}" destId="{AC2FA680-FC8B-459C-8F6C-534035C674E8}" srcOrd="0" destOrd="0" presId="urn:microsoft.com/office/officeart/2005/8/layout/lProcess2"/>
    <dgm:cxn modelId="{ADE36C91-9360-4B8E-BB43-0445DF30EED1}" srcId="{CB9EE866-E925-46F2-9D56-AE4F35284653}" destId="{A4EFF1B2-3B93-42BA-978D-838D4521DB99}" srcOrd="0" destOrd="0" parTransId="{B340F1E5-2F34-4A9C-8867-F0FE84027B8D}" sibTransId="{425A69F0-0CE3-4191-B21D-4204C7CA376B}"/>
    <dgm:cxn modelId="{13839293-6D04-486E-9842-CBA97A3B605A}" type="presOf" srcId="{B39BE8B5-1B66-4DC9-B5F9-EF768C2385DA}" destId="{05836D6C-B7E9-4EDF-A16D-CA86C5AE014D}" srcOrd="0" destOrd="0" presId="urn:microsoft.com/office/officeart/2005/8/layout/lProcess2"/>
    <dgm:cxn modelId="{14007595-E063-409A-AE1D-4E1BBDFC2B75}" srcId="{A4EFF1B2-3B93-42BA-978D-838D4521DB99}" destId="{47487CA8-7C92-4F3F-A4AE-766D1F2E8E82}" srcOrd="1" destOrd="0" parTransId="{384879CA-9912-4026-A495-B6DBDBB21BFD}" sibTransId="{F1AC02E0-20DD-4BF8-B9D2-AEC81D09FC1A}"/>
    <dgm:cxn modelId="{AC2616B4-2113-4881-8514-773BBD673F48}" srcId="{A4EFF1B2-3B93-42BA-978D-838D4521DB99}" destId="{B39BE8B5-1B66-4DC9-B5F9-EF768C2385DA}" srcOrd="2" destOrd="0" parTransId="{8DA1FFE9-22F1-4867-A96E-0B08B4C8FCBA}" sibTransId="{9EAE275E-1FFD-49B1-A7B3-AA2D60DF48D4}"/>
    <dgm:cxn modelId="{BAEA3EB9-4978-433C-8453-5AB5768A0449}" type="presOf" srcId="{A4EFF1B2-3B93-42BA-978D-838D4521DB99}" destId="{0865D989-6E2B-4AC1-8615-B2F9657EE9F7}" srcOrd="1" destOrd="0" presId="urn:microsoft.com/office/officeart/2005/8/layout/lProcess2"/>
    <dgm:cxn modelId="{A86C1BBB-0264-447D-B0DE-4E5A4010133A}" type="presOf" srcId="{A4EFF1B2-3B93-42BA-978D-838D4521DB99}" destId="{042E0FE7-C7CF-46F1-A7DF-361AC95D389D}" srcOrd="0" destOrd="0" presId="urn:microsoft.com/office/officeart/2005/8/layout/lProcess2"/>
    <dgm:cxn modelId="{13C916FB-A4AF-468C-BD82-D9288733F707}" type="presOf" srcId="{CB9EE866-E925-46F2-9D56-AE4F35284653}" destId="{5F6D0A21-7B0A-44B2-BA2E-77FADAC55CC7}" srcOrd="0" destOrd="0" presId="urn:microsoft.com/office/officeart/2005/8/layout/lProcess2"/>
    <dgm:cxn modelId="{69F57607-C2D8-4E8E-8332-5F0992656FEB}" type="presParOf" srcId="{5F6D0A21-7B0A-44B2-BA2E-77FADAC55CC7}" destId="{4CB70414-F415-4AAD-9D99-0F0A2D75DDD4}" srcOrd="0" destOrd="0" presId="urn:microsoft.com/office/officeart/2005/8/layout/lProcess2"/>
    <dgm:cxn modelId="{278A2799-9A43-4B07-8A16-278B4D3BA550}" type="presParOf" srcId="{4CB70414-F415-4AAD-9D99-0F0A2D75DDD4}" destId="{042E0FE7-C7CF-46F1-A7DF-361AC95D389D}" srcOrd="0" destOrd="0" presId="urn:microsoft.com/office/officeart/2005/8/layout/lProcess2"/>
    <dgm:cxn modelId="{096B9F26-3ECA-43A0-B04D-9C9DAB5B3EDB}" type="presParOf" srcId="{4CB70414-F415-4AAD-9D99-0F0A2D75DDD4}" destId="{0865D989-6E2B-4AC1-8615-B2F9657EE9F7}" srcOrd="1" destOrd="0" presId="urn:microsoft.com/office/officeart/2005/8/layout/lProcess2"/>
    <dgm:cxn modelId="{A30A050A-C80C-4CE2-B57E-DAB15757CC8D}" type="presParOf" srcId="{4CB70414-F415-4AAD-9D99-0F0A2D75DDD4}" destId="{13670EE5-FD04-4A67-916A-CB8340370E45}" srcOrd="2" destOrd="0" presId="urn:microsoft.com/office/officeart/2005/8/layout/lProcess2"/>
    <dgm:cxn modelId="{6657B995-A17A-4856-BFDA-A7243F10CBCC}" type="presParOf" srcId="{13670EE5-FD04-4A67-916A-CB8340370E45}" destId="{4390E2D4-97BB-4A2D-9E71-B94219E10C36}" srcOrd="0" destOrd="0" presId="urn:microsoft.com/office/officeart/2005/8/layout/lProcess2"/>
    <dgm:cxn modelId="{C8544F6C-1337-44CD-BC2A-73C004AEA50B}" type="presParOf" srcId="{4390E2D4-97BB-4A2D-9E71-B94219E10C36}" destId="{AC2FA680-FC8B-459C-8F6C-534035C674E8}" srcOrd="0" destOrd="0" presId="urn:microsoft.com/office/officeart/2005/8/layout/lProcess2"/>
    <dgm:cxn modelId="{1C16CE11-BD89-4A92-9D7D-299BE637428E}" type="presParOf" srcId="{4390E2D4-97BB-4A2D-9E71-B94219E10C36}" destId="{26514598-4270-483E-AD2B-15CFE8BA1CC6}" srcOrd="1" destOrd="0" presId="urn:microsoft.com/office/officeart/2005/8/layout/lProcess2"/>
    <dgm:cxn modelId="{6232522E-A9CA-4035-9E1C-0BDEE489956E}" type="presParOf" srcId="{4390E2D4-97BB-4A2D-9E71-B94219E10C36}" destId="{56AC6397-FEBF-4F56-8921-F077C1D9A8CF}" srcOrd="2" destOrd="0" presId="urn:microsoft.com/office/officeart/2005/8/layout/lProcess2"/>
    <dgm:cxn modelId="{8B176C33-1D13-4D87-810F-046C775A5372}" type="presParOf" srcId="{4390E2D4-97BB-4A2D-9E71-B94219E10C36}" destId="{48FDE3E3-AF8C-4CDA-A2E4-0E7B7B517677}" srcOrd="3" destOrd="0" presId="urn:microsoft.com/office/officeart/2005/8/layout/lProcess2"/>
    <dgm:cxn modelId="{8DA95A59-F0FE-4DD2-B2B3-57AC3358BAB7}" type="presParOf" srcId="{4390E2D4-97BB-4A2D-9E71-B94219E10C36}" destId="{05836D6C-B7E9-4EDF-A16D-CA86C5AE014D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F6B677E-2BC6-43E1-A1D2-ADACFE5C441A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30FC7D6D-AC12-4F0F-B6A1-ACFC29B90640}">
      <dgm:prSet phldrT="[Text]"/>
      <dgm:spPr/>
      <dgm:t>
        <a:bodyPr/>
        <a:lstStyle/>
        <a:p>
          <a:r>
            <a:rPr lang="en-US" dirty="0"/>
            <a:t>Cases will be assigned in SBI Life Workflow application </a:t>
          </a:r>
        </a:p>
      </dgm:t>
    </dgm:pt>
    <dgm:pt modelId="{BCDC16BC-8289-487F-9F27-A05264F7917A}" type="parTrans" cxnId="{FEA931FD-A016-4B5C-B6A6-BD0EB9185A94}">
      <dgm:prSet/>
      <dgm:spPr/>
      <dgm:t>
        <a:bodyPr/>
        <a:lstStyle/>
        <a:p>
          <a:endParaRPr lang="en-US"/>
        </a:p>
      </dgm:t>
    </dgm:pt>
    <dgm:pt modelId="{E253E164-B6C5-4748-B761-2C33676A3942}" type="sibTrans" cxnId="{FEA931FD-A016-4B5C-B6A6-BD0EB9185A94}">
      <dgm:prSet/>
      <dgm:spPr/>
      <dgm:t>
        <a:bodyPr/>
        <a:lstStyle/>
        <a:p>
          <a:endParaRPr lang="en-US"/>
        </a:p>
      </dgm:t>
    </dgm:pt>
    <dgm:pt modelId="{849154B2-742D-4A48-ABE2-407009E6C95B}">
      <dgm:prSet phldrT="[Text]"/>
      <dgm:spPr/>
      <dgm:t>
        <a:bodyPr/>
        <a:lstStyle/>
        <a:p>
          <a:r>
            <a:rPr lang="en-US" dirty="0"/>
            <a:t>Open Proposal in Workflow and Images in Image view application </a:t>
          </a:r>
        </a:p>
      </dgm:t>
    </dgm:pt>
    <dgm:pt modelId="{FA8E05DA-CD5E-4EF9-A6AD-DF7A8522B53F}" type="parTrans" cxnId="{1AFAE0E8-247B-4C6E-91EB-DE924BBEA4BE}">
      <dgm:prSet/>
      <dgm:spPr/>
      <dgm:t>
        <a:bodyPr/>
        <a:lstStyle/>
        <a:p>
          <a:endParaRPr lang="en-US"/>
        </a:p>
      </dgm:t>
    </dgm:pt>
    <dgm:pt modelId="{BEBEA7B0-E89E-4F2C-ABF9-B2D0F509A16D}" type="sibTrans" cxnId="{1AFAE0E8-247B-4C6E-91EB-DE924BBEA4BE}">
      <dgm:prSet/>
      <dgm:spPr/>
      <dgm:t>
        <a:bodyPr/>
        <a:lstStyle/>
        <a:p>
          <a:endParaRPr lang="en-US"/>
        </a:p>
      </dgm:t>
    </dgm:pt>
    <dgm:pt modelId="{613346D8-989A-4B1B-9C81-FF70047E757B}">
      <dgm:prSet phldrT="[Text]"/>
      <dgm:spPr/>
      <dgm:t>
        <a:bodyPr/>
        <a:lstStyle/>
        <a:p>
          <a:r>
            <a:rPr lang="en-US" dirty="0"/>
            <a:t>Check Medical done as per  Age and sum assured . </a:t>
          </a:r>
        </a:p>
      </dgm:t>
    </dgm:pt>
    <dgm:pt modelId="{DFC92231-136E-41F3-B60B-93AF454DEBFD}" type="parTrans" cxnId="{2782DBBB-1B66-45CF-AD3A-E01D3D56ACA6}">
      <dgm:prSet/>
      <dgm:spPr/>
      <dgm:t>
        <a:bodyPr/>
        <a:lstStyle/>
        <a:p>
          <a:endParaRPr lang="en-US"/>
        </a:p>
      </dgm:t>
    </dgm:pt>
    <dgm:pt modelId="{A0980671-A597-4472-968E-AE29431E1820}" type="sibTrans" cxnId="{2782DBBB-1B66-45CF-AD3A-E01D3D56ACA6}">
      <dgm:prSet/>
      <dgm:spPr/>
      <dgm:t>
        <a:bodyPr/>
        <a:lstStyle/>
        <a:p>
          <a:endParaRPr lang="en-US"/>
        </a:p>
      </dgm:t>
    </dgm:pt>
    <dgm:pt modelId="{318D760E-B5C6-40C2-A0B2-56AA96A5D613}" type="pres">
      <dgm:prSet presAssocID="{3F6B677E-2BC6-43E1-A1D2-ADACFE5C441A}" presName="Name0" presStyleCnt="0">
        <dgm:presLayoutVars>
          <dgm:dir/>
          <dgm:resizeHandles val="exact"/>
        </dgm:presLayoutVars>
      </dgm:prSet>
      <dgm:spPr/>
    </dgm:pt>
    <dgm:pt modelId="{0194AC80-17DC-447C-A57B-BFA2C1659D9F}" type="pres">
      <dgm:prSet presAssocID="{30FC7D6D-AC12-4F0F-B6A1-ACFC29B90640}" presName="node" presStyleLbl="node1" presStyleIdx="0" presStyleCnt="3">
        <dgm:presLayoutVars>
          <dgm:bulletEnabled val="1"/>
        </dgm:presLayoutVars>
      </dgm:prSet>
      <dgm:spPr/>
    </dgm:pt>
    <dgm:pt modelId="{EFEADF37-201E-448F-B81C-F395F0704636}" type="pres">
      <dgm:prSet presAssocID="{E253E164-B6C5-4748-B761-2C33676A3942}" presName="sibTrans" presStyleLbl="sibTrans2D1" presStyleIdx="0" presStyleCnt="2"/>
      <dgm:spPr/>
    </dgm:pt>
    <dgm:pt modelId="{3B6A1EE1-03A8-4620-BE5C-B34FD42C63A8}" type="pres">
      <dgm:prSet presAssocID="{E253E164-B6C5-4748-B761-2C33676A3942}" presName="connectorText" presStyleLbl="sibTrans2D1" presStyleIdx="0" presStyleCnt="2"/>
      <dgm:spPr/>
    </dgm:pt>
    <dgm:pt modelId="{0F064AA5-61A7-4CA6-B5C7-AB27037414A3}" type="pres">
      <dgm:prSet presAssocID="{849154B2-742D-4A48-ABE2-407009E6C95B}" presName="node" presStyleLbl="node1" presStyleIdx="1" presStyleCnt="3">
        <dgm:presLayoutVars>
          <dgm:bulletEnabled val="1"/>
        </dgm:presLayoutVars>
      </dgm:prSet>
      <dgm:spPr/>
    </dgm:pt>
    <dgm:pt modelId="{A4AE398E-2088-479A-A113-93AAE94CC9DE}" type="pres">
      <dgm:prSet presAssocID="{BEBEA7B0-E89E-4F2C-ABF9-B2D0F509A16D}" presName="sibTrans" presStyleLbl="sibTrans2D1" presStyleIdx="1" presStyleCnt="2"/>
      <dgm:spPr/>
    </dgm:pt>
    <dgm:pt modelId="{4FF43A33-8CB6-4310-B37E-6B7415984322}" type="pres">
      <dgm:prSet presAssocID="{BEBEA7B0-E89E-4F2C-ABF9-B2D0F509A16D}" presName="connectorText" presStyleLbl="sibTrans2D1" presStyleIdx="1" presStyleCnt="2"/>
      <dgm:spPr/>
    </dgm:pt>
    <dgm:pt modelId="{AFA0F2A4-18AF-43E9-8C93-FA4FE9F6BB83}" type="pres">
      <dgm:prSet presAssocID="{613346D8-989A-4B1B-9C81-FF70047E757B}" presName="node" presStyleLbl="node1" presStyleIdx="2" presStyleCnt="3">
        <dgm:presLayoutVars>
          <dgm:bulletEnabled val="1"/>
        </dgm:presLayoutVars>
      </dgm:prSet>
      <dgm:spPr/>
    </dgm:pt>
  </dgm:ptLst>
  <dgm:cxnLst>
    <dgm:cxn modelId="{E96DC012-97CE-4BE3-9F59-20A4AD2420F6}" type="presOf" srcId="{613346D8-989A-4B1B-9C81-FF70047E757B}" destId="{AFA0F2A4-18AF-43E9-8C93-FA4FE9F6BB83}" srcOrd="0" destOrd="0" presId="urn:microsoft.com/office/officeart/2005/8/layout/process1"/>
    <dgm:cxn modelId="{75220A44-5FAF-4879-9134-DE0429782445}" type="presOf" srcId="{30FC7D6D-AC12-4F0F-B6A1-ACFC29B90640}" destId="{0194AC80-17DC-447C-A57B-BFA2C1659D9F}" srcOrd="0" destOrd="0" presId="urn:microsoft.com/office/officeart/2005/8/layout/process1"/>
    <dgm:cxn modelId="{95535E67-EDE5-4764-BAF1-3C8C3A3188C0}" type="presOf" srcId="{E253E164-B6C5-4748-B761-2C33676A3942}" destId="{3B6A1EE1-03A8-4620-BE5C-B34FD42C63A8}" srcOrd="1" destOrd="0" presId="urn:microsoft.com/office/officeart/2005/8/layout/process1"/>
    <dgm:cxn modelId="{4B705959-D5C1-4787-B44A-204B8A8AB85C}" type="presOf" srcId="{BEBEA7B0-E89E-4F2C-ABF9-B2D0F509A16D}" destId="{A4AE398E-2088-479A-A113-93AAE94CC9DE}" srcOrd="0" destOrd="0" presId="urn:microsoft.com/office/officeart/2005/8/layout/process1"/>
    <dgm:cxn modelId="{C150BF82-8CE0-4C67-BD28-3E1A1CE558C2}" type="presOf" srcId="{849154B2-742D-4A48-ABE2-407009E6C95B}" destId="{0F064AA5-61A7-4CA6-B5C7-AB27037414A3}" srcOrd="0" destOrd="0" presId="urn:microsoft.com/office/officeart/2005/8/layout/process1"/>
    <dgm:cxn modelId="{31672088-63E2-43D9-808C-22EE415FB1F5}" type="presOf" srcId="{BEBEA7B0-E89E-4F2C-ABF9-B2D0F509A16D}" destId="{4FF43A33-8CB6-4310-B37E-6B7415984322}" srcOrd="1" destOrd="0" presId="urn:microsoft.com/office/officeart/2005/8/layout/process1"/>
    <dgm:cxn modelId="{2782DBBB-1B66-45CF-AD3A-E01D3D56ACA6}" srcId="{3F6B677E-2BC6-43E1-A1D2-ADACFE5C441A}" destId="{613346D8-989A-4B1B-9C81-FF70047E757B}" srcOrd="2" destOrd="0" parTransId="{DFC92231-136E-41F3-B60B-93AF454DEBFD}" sibTransId="{A0980671-A597-4472-968E-AE29431E1820}"/>
    <dgm:cxn modelId="{D027FCE2-1AEF-45FF-BF8A-F31599F33A47}" type="presOf" srcId="{E253E164-B6C5-4748-B761-2C33676A3942}" destId="{EFEADF37-201E-448F-B81C-F395F0704636}" srcOrd="0" destOrd="0" presId="urn:microsoft.com/office/officeart/2005/8/layout/process1"/>
    <dgm:cxn modelId="{1AFAE0E8-247B-4C6E-91EB-DE924BBEA4BE}" srcId="{3F6B677E-2BC6-43E1-A1D2-ADACFE5C441A}" destId="{849154B2-742D-4A48-ABE2-407009E6C95B}" srcOrd="1" destOrd="0" parTransId="{FA8E05DA-CD5E-4EF9-A6AD-DF7A8522B53F}" sibTransId="{BEBEA7B0-E89E-4F2C-ABF9-B2D0F509A16D}"/>
    <dgm:cxn modelId="{6F9B21F0-9D22-4FA1-A46D-008A5810D0AE}" type="presOf" srcId="{3F6B677E-2BC6-43E1-A1D2-ADACFE5C441A}" destId="{318D760E-B5C6-40C2-A0B2-56AA96A5D613}" srcOrd="0" destOrd="0" presId="urn:microsoft.com/office/officeart/2005/8/layout/process1"/>
    <dgm:cxn modelId="{FEA931FD-A016-4B5C-B6A6-BD0EB9185A94}" srcId="{3F6B677E-2BC6-43E1-A1D2-ADACFE5C441A}" destId="{30FC7D6D-AC12-4F0F-B6A1-ACFC29B90640}" srcOrd="0" destOrd="0" parTransId="{BCDC16BC-8289-487F-9F27-A05264F7917A}" sibTransId="{E253E164-B6C5-4748-B761-2C33676A3942}"/>
    <dgm:cxn modelId="{8A8A996B-1C3F-4C0A-8139-F3DA3DA70FE1}" type="presParOf" srcId="{318D760E-B5C6-40C2-A0B2-56AA96A5D613}" destId="{0194AC80-17DC-447C-A57B-BFA2C1659D9F}" srcOrd="0" destOrd="0" presId="urn:microsoft.com/office/officeart/2005/8/layout/process1"/>
    <dgm:cxn modelId="{DE2CC62E-39AB-489E-917B-804A406FC146}" type="presParOf" srcId="{318D760E-B5C6-40C2-A0B2-56AA96A5D613}" destId="{EFEADF37-201E-448F-B81C-F395F0704636}" srcOrd="1" destOrd="0" presId="urn:microsoft.com/office/officeart/2005/8/layout/process1"/>
    <dgm:cxn modelId="{1EF4F1B5-C14E-40C5-8CE3-F85AAEA7F4A3}" type="presParOf" srcId="{EFEADF37-201E-448F-B81C-F395F0704636}" destId="{3B6A1EE1-03A8-4620-BE5C-B34FD42C63A8}" srcOrd="0" destOrd="0" presId="urn:microsoft.com/office/officeart/2005/8/layout/process1"/>
    <dgm:cxn modelId="{93FF7DFD-3F49-401F-993E-7F06CD1EEC5D}" type="presParOf" srcId="{318D760E-B5C6-40C2-A0B2-56AA96A5D613}" destId="{0F064AA5-61A7-4CA6-B5C7-AB27037414A3}" srcOrd="2" destOrd="0" presId="urn:microsoft.com/office/officeart/2005/8/layout/process1"/>
    <dgm:cxn modelId="{0DB7B713-0479-42E8-BBC9-4E10A5D6CE1E}" type="presParOf" srcId="{318D760E-B5C6-40C2-A0B2-56AA96A5D613}" destId="{A4AE398E-2088-479A-A113-93AAE94CC9DE}" srcOrd="3" destOrd="0" presId="urn:microsoft.com/office/officeart/2005/8/layout/process1"/>
    <dgm:cxn modelId="{9B49766E-B54C-4030-A835-A2D7F4BD4FF4}" type="presParOf" srcId="{A4AE398E-2088-479A-A113-93AAE94CC9DE}" destId="{4FF43A33-8CB6-4310-B37E-6B7415984322}" srcOrd="0" destOrd="0" presId="urn:microsoft.com/office/officeart/2005/8/layout/process1"/>
    <dgm:cxn modelId="{D48FD1C7-5CDF-427E-8963-25FFC154AAC8}" type="presParOf" srcId="{318D760E-B5C6-40C2-A0B2-56AA96A5D613}" destId="{AFA0F2A4-18AF-43E9-8C93-FA4FE9F6BB83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F6B677E-2BC6-43E1-A1D2-ADACFE5C441A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30FC7D6D-AC12-4F0F-B6A1-ACFC29B90640}">
      <dgm:prSet phldrT="[Text]"/>
      <dgm:spPr/>
      <dgm:t>
        <a:bodyPr/>
        <a:lstStyle/>
        <a:p>
          <a:r>
            <a:rPr lang="en-US" dirty="0"/>
            <a:t>Check Medical of same person with photo and Id proof submitted </a:t>
          </a:r>
        </a:p>
      </dgm:t>
    </dgm:pt>
    <dgm:pt modelId="{BCDC16BC-8289-487F-9F27-A05264F7917A}" type="parTrans" cxnId="{FEA931FD-A016-4B5C-B6A6-BD0EB9185A94}">
      <dgm:prSet/>
      <dgm:spPr/>
      <dgm:t>
        <a:bodyPr/>
        <a:lstStyle/>
        <a:p>
          <a:endParaRPr lang="en-US"/>
        </a:p>
      </dgm:t>
    </dgm:pt>
    <dgm:pt modelId="{E253E164-B6C5-4748-B761-2C33676A3942}" type="sibTrans" cxnId="{FEA931FD-A016-4B5C-B6A6-BD0EB9185A94}">
      <dgm:prSet/>
      <dgm:spPr/>
      <dgm:t>
        <a:bodyPr/>
        <a:lstStyle/>
        <a:p>
          <a:endParaRPr lang="en-US"/>
        </a:p>
      </dgm:t>
    </dgm:pt>
    <dgm:pt modelId="{849154B2-742D-4A48-ABE2-407009E6C95B}">
      <dgm:prSet phldrT="[Text]"/>
      <dgm:spPr/>
      <dgm:t>
        <a:bodyPr/>
        <a:lstStyle/>
        <a:p>
          <a:r>
            <a:rPr lang="en-US" dirty="0"/>
            <a:t>Close Medical requirements in SBI Life Workflow </a:t>
          </a:r>
        </a:p>
      </dgm:t>
    </dgm:pt>
    <dgm:pt modelId="{FA8E05DA-CD5E-4EF9-A6AD-DF7A8522B53F}" type="parTrans" cxnId="{1AFAE0E8-247B-4C6E-91EB-DE924BBEA4BE}">
      <dgm:prSet/>
      <dgm:spPr/>
      <dgm:t>
        <a:bodyPr/>
        <a:lstStyle/>
        <a:p>
          <a:endParaRPr lang="en-US"/>
        </a:p>
      </dgm:t>
    </dgm:pt>
    <dgm:pt modelId="{BEBEA7B0-E89E-4F2C-ABF9-B2D0F509A16D}" type="sibTrans" cxnId="{1AFAE0E8-247B-4C6E-91EB-DE924BBEA4BE}">
      <dgm:prSet/>
      <dgm:spPr/>
      <dgm:t>
        <a:bodyPr/>
        <a:lstStyle/>
        <a:p>
          <a:endParaRPr lang="en-US"/>
        </a:p>
      </dgm:t>
    </dgm:pt>
    <dgm:pt modelId="{364F1C19-E66D-4284-8C33-EE077875AF98}">
      <dgm:prSet/>
      <dgm:spPr/>
      <dgm:t>
        <a:bodyPr/>
        <a:lstStyle/>
        <a:p>
          <a:r>
            <a:rPr lang="en-US"/>
            <a:t>Check all medical validations and provide comments as per SBI Life guidelines </a:t>
          </a:r>
          <a:endParaRPr lang="en-US" dirty="0"/>
        </a:p>
      </dgm:t>
    </dgm:pt>
    <dgm:pt modelId="{FB912B47-F830-4E74-ADBE-61AC799C2A9A}" type="parTrans" cxnId="{42665951-5EB3-40B3-BF36-D842E83B2935}">
      <dgm:prSet/>
      <dgm:spPr/>
      <dgm:t>
        <a:bodyPr/>
        <a:lstStyle/>
        <a:p>
          <a:endParaRPr lang="en-US"/>
        </a:p>
      </dgm:t>
    </dgm:pt>
    <dgm:pt modelId="{B5B57C65-EE7E-4650-975F-E9DD081E766F}" type="sibTrans" cxnId="{42665951-5EB3-40B3-BF36-D842E83B2935}">
      <dgm:prSet/>
      <dgm:spPr/>
      <dgm:t>
        <a:bodyPr/>
        <a:lstStyle/>
        <a:p>
          <a:endParaRPr lang="en-US"/>
        </a:p>
      </dgm:t>
    </dgm:pt>
    <dgm:pt modelId="{318D760E-B5C6-40C2-A0B2-56AA96A5D613}" type="pres">
      <dgm:prSet presAssocID="{3F6B677E-2BC6-43E1-A1D2-ADACFE5C441A}" presName="Name0" presStyleCnt="0">
        <dgm:presLayoutVars>
          <dgm:dir/>
          <dgm:resizeHandles val="exact"/>
        </dgm:presLayoutVars>
      </dgm:prSet>
      <dgm:spPr/>
    </dgm:pt>
    <dgm:pt modelId="{0194AC80-17DC-447C-A57B-BFA2C1659D9F}" type="pres">
      <dgm:prSet presAssocID="{30FC7D6D-AC12-4F0F-B6A1-ACFC29B90640}" presName="node" presStyleLbl="node1" presStyleIdx="0" presStyleCnt="3">
        <dgm:presLayoutVars>
          <dgm:bulletEnabled val="1"/>
        </dgm:presLayoutVars>
      </dgm:prSet>
      <dgm:spPr/>
    </dgm:pt>
    <dgm:pt modelId="{EFEADF37-201E-448F-B81C-F395F0704636}" type="pres">
      <dgm:prSet presAssocID="{E253E164-B6C5-4748-B761-2C33676A3942}" presName="sibTrans" presStyleLbl="sibTrans2D1" presStyleIdx="0" presStyleCnt="2"/>
      <dgm:spPr/>
    </dgm:pt>
    <dgm:pt modelId="{3B6A1EE1-03A8-4620-BE5C-B34FD42C63A8}" type="pres">
      <dgm:prSet presAssocID="{E253E164-B6C5-4748-B761-2C33676A3942}" presName="connectorText" presStyleLbl="sibTrans2D1" presStyleIdx="0" presStyleCnt="2"/>
      <dgm:spPr/>
    </dgm:pt>
    <dgm:pt modelId="{0F064AA5-61A7-4CA6-B5C7-AB27037414A3}" type="pres">
      <dgm:prSet presAssocID="{849154B2-742D-4A48-ABE2-407009E6C95B}" presName="node" presStyleLbl="node1" presStyleIdx="1" presStyleCnt="3">
        <dgm:presLayoutVars>
          <dgm:bulletEnabled val="1"/>
        </dgm:presLayoutVars>
      </dgm:prSet>
      <dgm:spPr/>
    </dgm:pt>
    <dgm:pt modelId="{A4AE398E-2088-479A-A113-93AAE94CC9DE}" type="pres">
      <dgm:prSet presAssocID="{BEBEA7B0-E89E-4F2C-ABF9-B2D0F509A16D}" presName="sibTrans" presStyleLbl="sibTrans2D1" presStyleIdx="1" presStyleCnt="2"/>
      <dgm:spPr/>
    </dgm:pt>
    <dgm:pt modelId="{4FF43A33-8CB6-4310-B37E-6B7415984322}" type="pres">
      <dgm:prSet presAssocID="{BEBEA7B0-E89E-4F2C-ABF9-B2D0F509A16D}" presName="connectorText" presStyleLbl="sibTrans2D1" presStyleIdx="1" presStyleCnt="2"/>
      <dgm:spPr/>
    </dgm:pt>
    <dgm:pt modelId="{D4F5F81A-6247-4F3F-99B9-46BA13A25537}" type="pres">
      <dgm:prSet presAssocID="{364F1C19-E66D-4284-8C33-EE077875AF98}" presName="node" presStyleLbl="node1" presStyleIdx="2" presStyleCnt="3">
        <dgm:presLayoutVars>
          <dgm:bulletEnabled val="1"/>
        </dgm:presLayoutVars>
      </dgm:prSet>
      <dgm:spPr/>
    </dgm:pt>
  </dgm:ptLst>
  <dgm:cxnLst>
    <dgm:cxn modelId="{75220A44-5FAF-4879-9134-DE0429782445}" type="presOf" srcId="{30FC7D6D-AC12-4F0F-B6A1-ACFC29B90640}" destId="{0194AC80-17DC-447C-A57B-BFA2C1659D9F}" srcOrd="0" destOrd="0" presId="urn:microsoft.com/office/officeart/2005/8/layout/process1"/>
    <dgm:cxn modelId="{95535E67-EDE5-4764-BAF1-3C8C3A3188C0}" type="presOf" srcId="{E253E164-B6C5-4748-B761-2C33676A3942}" destId="{3B6A1EE1-03A8-4620-BE5C-B34FD42C63A8}" srcOrd="1" destOrd="0" presId="urn:microsoft.com/office/officeart/2005/8/layout/process1"/>
    <dgm:cxn modelId="{42665951-5EB3-40B3-BF36-D842E83B2935}" srcId="{3F6B677E-2BC6-43E1-A1D2-ADACFE5C441A}" destId="{364F1C19-E66D-4284-8C33-EE077875AF98}" srcOrd="2" destOrd="0" parTransId="{FB912B47-F830-4E74-ADBE-61AC799C2A9A}" sibTransId="{B5B57C65-EE7E-4650-975F-E9DD081E766F}"/>
    <dgm:cxn modelId="{4B705959-D5C1-4787-B44A-204B8A8AB85C}" type="presOf" srcId="{BEBEA7B0-E89E-4F2C-ABF9-B2D0F509A16D}" destId="{A4AE398E-2088-479A-A113-93AAE94CC9DE}" srcOrd="0" destOrd="0" presId="urn:microsoft.com/office/officeart/2005/8/layout/process1"/>
    <dgm:cxn modelId="{C150BF82-8CE0-4C67-BD28-3E1A1CE558C2}" type="presOf" srcId="{849154B2-742D-4A48-ABE2-407009E6C95B}" destId="{0F064AA5-61A7-4CA6-B5C7-AB27037414A3}" srcOrd="0" destOrd="0" presId="urn:microsoft.com/office/officeart/2005/8/layout/process1"/>
    <dgm:cxn modelId="{31672088-63E2-43D9-808C-22EE415FB1F5}" type="presOf" srcId="{BEBEA7B0-E89E-4F2C-ABF9-B2D0F509A16D}" destId="{4FF43A33-8CB6-4310-B37E-6B7415984322}" srcOrd="1" destOrd="0" presId="urn:microsoft.com/office/officeart/2005/8/layout/process1"/>
    <dgm:cxn modelId="{8ECE2BBC-30E1-4998-ACD5-BA002B563C32}" type="presOf" srcId="{364F1C19-E66D-4284-8C33-EE077875AF98}" destId="{D4F5F81A-6247-4F3F-99B9-46BA13A25537}" srcOrd="0" destOrd="0" presId="urn:microsoft.com/office/officeart/2005/8/layout/process1"/>
    <dgm:cxn modelId="{D027FCE2-1AEF-45FF-BF8A-F31599F33A47}" type="presOf" srcId="{E253E164-B6C5-4748-B761-2C33676A3942}" destId="{EFEADF37-201E-448F-B81C-F395F0704636}" srcOrd="0" destOrd="0" presId="urn:microsoft.com/office/officeart/2005/8/layout/process1"/>
    <dgm:cxn modelId="{1AFAE0E8-247B-4C6E-91EB-DE924BBEA4BE}" srcId="{3F6B677E-2BC6-43E1-A1D2-ADACFE5C441A}" destId="{849154B2-742D-4A48-ABE2-407009E6C95B}" srcOrd="1" destOrd="0" parTransId="{FA8E05DA-CD5E-4EF9-A6AD-DF7A8522B53F}" sibTransId="{BEBEA7B0-E89E-4F2C-ABF9-B2D0F509A16D}"/>
    <dgm:cxn modelId="{6F9B21F0-9D22-4FA1-A46D-008A5810D0AE}" type="presOf" srcId="{3F6B677E-2BC6-43E1-A1D2-ADACFE5C441A}" destId="{318D760E-B5C6-40C2-A0B2-56AA96A5D613}" srcOrd="0" destOrd="0" presId="urn:microsoft.com/office/officeart/2005/8/layout/process1"/>
    <dgm:cxn modelId="{FEA931FD-A016-4B5C-B6A6-BD0EB9185A94}" srcId="{3F6B677E-2BC6-43E1-A1D2-ADACFE5C441A}" destId="{30FC7D6D-AC12-4F0F-B6A1-ACFC29B90640}" srcOrd="0" destOrd="0" parTransId="{BCDC16BC-8289-487F-9F27-A05264F7917A}" sibTransId="{E253E164-B6C5-4748-B761-2C33676A3942}"/>
    <dgm:cxn modelId="{8A8A996B-1C3F-4C0A-8139-F3DA3DA70FE1}" type="presParOf" srcId="{318D760E-B5C6-40C2-A0B2-56AA96A5D613}" destId="{0194AC80-17DC-447C-A57B-BFA2C1659D9F}" srcOrd="0" destOrd="0" presId="urn:microsoft.com/office/officeart/2005/8/layout/process1"/>
    <dgm:cxn modelId="{DE2CC62E-39AB-489E-917B-804A406FC146}" type="presParOf" srcId="{318D760E-B5C6-40C2-A0B2-56AA96A5D613}" destId="{EFEADF37-201E-448F-B81C-F395F0704636}" srcOrd="1" destOrd="0" presId="urn:microsoft.com/office/officeart/2005/8/layout/process1"/>
    <dgm:cxn modelId="{1EF4F1B5-C14E-40C5-8CE3-F85AAEA7F4A3}" type="presParOf" srcId="{EFEADF37-201E-448F-B81C-F395F0704636}" destId="{3B6A1EE1-03A8-4620-BE5C-B34FD42C63A8}" srcOrd="0" destOrd="0" presId="urn:microsoft.com/office/officeart/2005/8/layout/process1"/>
    <dgm:cxn modelId="{93FF7DFD-3F49-401F-993E-7F06CD1EEC5D}" type="presParOf" srcId="{318D760E-B5C6-40C2-A0B2-56AA96A5D613}" destId="{0F064AA5-61A7-4CA6-B5C7-AB27037414A3}" srcOrd="2" destOrd="0" presId="urn:microsoft.com/office/officeart/2005/8/layout/process1"/>
    <dgm:cxn modelId="{0DB7B713-0479-42E8-BBC9-4E10A5D6CE1E}" type="presParOf" srcId="{318D760E-B5C6-40C2-A0B2-56AA96A5D613}" destId="{A4AE398E-2088-479A-A113-93AAE94CC9DE}" srcOrd="3" destOrd="0" presId="urn:microsoft.com/office/officeart/2005/8/layout/process1"/>
    <dgm:cxn modelId="{9B49766E-B54C-4030-A835-A2D7F4BD4FF4}" type="presParOf" srcId="{A4AE398E-2088-479A-A113-93AAE94CC9DE}" destId="{4FF43A33-8CB6-4310-B37E-6B7415984322}" srcOrd="0" destOrd="0" presId="urn:microsoft.com/office/officeart/2005/8/layout/process1"/>
    <dgm:cxn modelId="{B6CCFA22-CA56-41D0-A0E8-D7ED2419B221}" type="presParOf" srcId="{318D760E-B5C6-40C2-A0B2-56AA96A5D613}" destId="{D4F5F81A-6247-4F3F-99B9-46BA13A25537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F6B677E-2BC6-43E1-A1D2-ADACFE5C441A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30FC7D6D-AC12-4F0F-B6A1-ACFC29B90640}">
      <dgm:prSet phldrT="[Text]" custT="1"/>
      <dgm:spPr/>
      <dgm:t>
        <a:bodyPr/>
        <a:lstStyle/>
        <a:p>
          <a:r>
            <a:rPr lang="en-US" sz="4000" dirty="0"/>
            <a:t>Cases will be assigned in SBI Life Workflow application </a:t>
          </a:r>
        </a:p>
      </dgm:t>
    </dgm:pt>
    <dgm:pt modelId="{BCDC16BC-8289-487F-9F27-A05264F7917A}" type="parTrans" cxnId="{FEA931FD-A016-4B5C-B6A6-BD0EB9185A94}">
      <dgm:prSet/>
      <dgm:spPr/>
      <dgm:t>
        <a:bodyPr/>
        <a:lstStyle/>
        <a:p>
          <a:endParaRPr lang="en-US"/>
        </a:p>
      </dgm:t>
    </dgm:pt>
    <dgm:pt modelId="{E253E164-B6C5-4748-B761-2C33676A3942}" type="sibTrans" cxnId="{FEA931FD-A016-4B5C-B6A6-BD0EB9185A94}">
      <dgm:prSet/>
      <dgm:spPr/>
      <dgm:t>
        <a:bodyPr/>
        <a:lstStyle/>
        <a:p>
          <a:endParaRPr lang="en-US"/>
        </a:p>
      </dgm:t>
    </dgm:pt>
    <dgm:pt modelId="{849154B2-742D-4A48-ABE2-407009E6C95B}">
      <dgm:prSet phldrT="[Text]" custT="1"/>
      <dgm:spPr/>
      <dgm:t>
        <a:bodyPr/>
        <a:lstStyle/>
        <a:p>
          <a:r>
            <a:rPr lang="en-US" sz="4000" dirty="0"/>
            <a:t>Open Proposal in Workflow and Images in Image view application </a:t>
          </a:r>
        </a:p>
      </dgm:t>
    </dgm:pt>
    <dgm:pt modelId="{FA8E05DA-CD5E-4EF9-A6AD-DF7A8522B53F}" type="parTrans" cxnId="{1AFAE0E8-247B-4C6E-91EB-DE924BBEA4BE}">
      <dgm:prSet/>
      <dgm:spPr/>
      <dgm:t>
        <a:bodyPr/>
        <a:lstStyle/>
        <a:p>
          <a:endParaRPr lang="en-US"/>
        </a:p>
      </dgm:t>
    </dgm:pt>
    <dgm:pt modelId="{BEBEA7B0-E89E-4F2C-ABF9-B2D0F509A16D}" type="sibTrans" cxnId="{1AFAE0E8-247B-4C6E-91EB-DE924BBEA4BE}">
      <dgm:prSet/>
      <dgm:spPr/>
      <dgm:t>
        <a:bodyPr/>
        <a:lstStyle/>
        <a:p>
          <a:endParaRPr lang="en-US"/>
        </a:p>
      </dgm:t>
    </dgm:pt>
    <dgm:pt modelId="{613346D8-989A-4B1B-9C81-FF70047E757B}">
      <dgm:prSet phldrT="[Text]" custT="1"/>
      <dgm:spPr/>
      <dgm:t>
        <a:bodyPr/>
        <a:lstStyle/>
        <a:p>
          <a:r>
            <a:rPr lang="en-US" sz="4000" dirty="0"/>
            <a:t>Check Medical done as per  Age and sum assured . </a:t>
          </a:r>
        </a:p>
      </dgm:t>
    </dgm:pt>
    <dgm:pt modelId="{DFC92231-136E-41F3-B60B-93AF454DEBFD}" type="parTrans" cxnId="{2782DBBB-1B66-45CF-AD3A-E01D3D56ACA6}">
      <dgm:prSet/>
      <dgm:spPr/>
      <dgm:t>
        <a:bodyPr/>
        <a:lstStyle/>
        <a:p>
          <a:endParaRPr lang="en-US"/>
        </a:p>
      </dgm:t>
    </dgm:pt>
    <dgm:pt modelId="{A0980671-A597-4472-968E-AE29431E1820}" type="sibTrans" cxnId="{2782DBBB-1B66-45CF-AD3A-E01D3D56ACA6}">
      <dgm:prSet/>
      <dgm:spPr/>
      <dgm:t>
        <a:bodyPr/>
        <a:lstStyle/>
        <a:p>
          <a:endParaRPr lang="en-US"/>
        </a:p>
      </dgm:t>
    </dgm:pt>
    <dgm:pt modelId="{318D760E-B5C6-40C2-A0B2-56AA96A5D613}" type="pres">
      <dgm:prSet presAssocID="{3F6B677E-2BC6-43E1-A1D2-ADACFE5C441A}" presName="Name0" presStyleCnt="0">
        <dgm:presLayoutVars>
          <dgm:dir/>
          <dgm:resizeHandles val="exact"/>
        </dgm:presLayoutVars>
      </dgm:prSet>
      <dgm:spPr/>
    </dgm:pt>
    <dgm:pt modelId="{0194AC80-17DC-447C-A57B-BFA2C1659D9F}" type="pres">
      <dgm:prSet presAssocID="{30FC7D6D-AC12-4F0F-B6A1-ACFC29B90640}" presName="node" presStyleLbl="node1" presStyleIdx="0" presStyleCnt="3">
        <dgm:presLayoutVars>
          <dgm:bulletEnabled val="1"/>
        </dgm:presLayoutVars>
      </dgm:prSet>
      <dgm:spPr/>
    </dgm:pt>
    <dgm:pt modelId="{EFEADF37-201E-448F-B81C-F395F0704636}" type="pres">
      <dgm:prSet presAssocID="{E253E164-B6C5-4748-B761-2C33676A3942}" presName="sibTrans" presStyleLbl="sibTrans2D1" presStyleIdx="0" presStyleCnt="2"/>
      <dgm:spPr/>
    </dgm:pt>
    <dgm:pt modelId="{3B6A1EE1-03A8-4620-BE5C-B34FD42C63A8}" type="pres">
      <dgm:prSet presAssocID="{E253E164-B6C5-4748-B761-2C33676A3942}" presName="connectorText" presStyleLbl="sibTrans2D1" presStyleIdx="0" presStyleCnt="2"/>
      <dgm:spPr/>
    </dgm:pt>
    <dgm:pt modelId="{0F064AA5-61A7-4CA6-B5C7-AB27037414A3}" type="pres">
      <dgm:prSet presAssocID="{849154B2-742D-4A48-ABE2-407009E6C95B}" presName="node" presStyleLbl="node1" presStyleIdx="1" presStyleCnt="3" custLinFactNeighborY="870">
        <dgm:presLayoutVars>
          <dgm:bulletEnabled val="1"/>
        </dgm:presLayoutVars>
      </dgm:prSet>
      <dgm:spPr/>
    </dgm:pt>
    <dgm:pt modelId="{A4AE398E-2088-479A-A113-93AAE94CC9DE}" type="pres">
      <dgm:prSet presAssocID="{BEBEA7B0-E89E-4F2C-ABF9-B2D0F509A16D}" presName="sibTrans" presStyleLbl="sibTrans2D1" presStyleIdx="1" presStyleCnt="2"/>
      <dgm:spPr/>
    </dgm:pt>
    <dgm:pt modelId="{4FF43A33-8CB6-4310-B37E-6B7415984322}" type="pres">
      <dgm:prSet presAssocID="{BEBEA7B0-E89E-4F2C-ABF9-B2D0F509A16D}" presName="connectorText" presStyleLbl="sibTrans2D1" presStyleIdx="1" presStyleCnt="2"/>
      <dgm:spPr/>
    </dgm:pt>
    <dgm:pt modelId="{AFA0F2A4-18AF-43E9-8C93-FA4FE9F6BB83}" type="pres">
      <dgm:prSet presAssocID="{613346D8-989A-4B1B-9C81-FF70047E757B}" presName="node" presStyleLbl="node1" presStyleIdx="2" presStyleCnt="3">
        <dgm:presLayoutVars>
          <dgm:bulletEnabled val="1"/>
        </dgm:presLayoutVars>
      </dgm:prSet>
      <dgm:spPr/>
    </dgm:pt>
  </dgm:ptLst>
  <dgm:cxnLst>
    <dgm:cxn modelId="{E96DC012-97CE-4BE3-9F59-20A4AD2420F6}" type="presOf" srcId="{613346D8-989A-4B1B-9C81-FF70047E757B}" destId="{AFA0F2A4-18AF-43E9-8C93-FA4FE9F6BB83}" srcOrd="0" destOrd="0" presId="urn:microsoft.com/office/officeart/2005/8/layout/process1"/>
    <dgm:cxn modelId="{75220A44-5FAF-4879-9134-DE0429782445}" type="presOf" srcId="{30FC7D6D-AC12-4F0F-B6A1-ACFC29B90640}" destId="{0194AC80-17DC-447C-A57B-BFA2C1659D9F}" srcOrd="0" destOrd="0" presId="urn:microsoft.com/office/officeart/2005/8/layout/process1"/>
    <dgm:cxn modelId="{95535E67-EDE5-4764-BAF1-3C8C3A3188C0}" type="presOf" srcId="{E253E164-B6C5-4748-B761-2C33676A3942}" destId="{3B6A1EE1-03A8-4620-BE5C-B34FD42C63A8}" srcOrd="1" destOrd="0" presId="urn:microsoft.com/office/officeart/2005/8/layout/process1"/>
    <dgm:cxn modelId="{4B705959-D5C1-4787-B44A-204B8A8AB85C}" type="presOf" srcId="{BEBEA7B0-E89E-4F2C-ABF9-B2D0F509A16D}" destId="{A4AE398E-2088-479A-A113-93AAE94CC9DE}" srcOrd="0" destOrd="0" presId="urn:microsoft.com/office/officeart/2005/8/layout/process1"/>
    <dgm:cxn modelId="{C150BF82-8CE0-4C67-BD28-3E1A1CE558C2}" type="presOf" srcId="{849154B2-742D-4A48-ABE2-407009E6C95B}" destId="{0F064AA5-61A7-4CA6-B5C7-AB27037414A3}" srcOrd="0" destOrd="0" presId="urn:microsoft.com/office/officeart/2005/8/layout/process1"/>
    <dgm:cxn modelId="{31672088-63E2-43D9-808C-22EE415FB1F5}" type="presOf" srcId="{BEBEA7B0-E89E-4F2C-ABF9-B2D0F509A16D}" destId="{4FF43A33-8CB6-4310-B37E-6B7415984322}" srcOrd="1" destOrd="0" presId="urn:microsoft.com/office/officeart/2005/8/layout/process1"/>
    <dgm:cxn modelId="{2782DBBB-1B66-45CF-AD3A-E01D3D56ACA6}" srcId="{3F6B677E-2BC6-43E1-A1D2-ADACFE5C441A}" destId="{613346D8-989A-4B1B-9C81-FF70047E757B}" srcOrd="2" destOrd="0" parTransId="{DFC92231-136E-41F3-B60B-93AF454DEBFD}" sibTransId="{A0980671-A597-4472-968E-AE29431E1820}"/>
    <dgm:cxn modelId="{D027FCE2-1AEF-45FF-BF8A-F31599F33A47}" type="presOf" srcId="{E253E164-B6C5-4748-B761-2C33676A3942}" destId="{EFEADF37-201E-448F-B81C-F395F0704636}" srcOrd="0" destOrd="0" presId="urn:microsoft.com/office/officeart/2005/8/layout/process1"/>
    <dgm:cxn modelId="{1AFAE0E8-247B-4C6E-91EB-DE924BBEA4BE}" srcId="{3F6B677E-2BC6-43E1-A1D2-ADACFE5C441A}" destId="{849154B2-742D-4A48-ABE2-407009E6C95B}" srcOrd="1" destOrd="0" parTransId="{FA8E05DA-CD5E-4EF9-A6AD-DF7A8522B53F}" sibTransId="{BEBEA7B0-E89E-4F2C-ABF9-B2D0F509A16D}"/>
    <dgm:cxn modelId="{6F9B21F0-9D22-4FA1-A46D-008A5810D0AE}" type="presOf" srcId="{3F6B677E-2BC6-43E1-A1D2-ADACFE5C441A}" destId="{318D760E-B5C6-40C2-A0B2-56AA96A5D613}" srcOrd="0" destOrd="0" presId="urn:microsoft.com/office/officeart/2005/8/layout/process1"/>
    <dgm:cxn modelId="{FEA931FD-A016-4B5C-B6A6-BD0EB9185A94}" srcId="{3F6B677E-2BC6-43E1-A1D2-ADACFE5C441A}" destId="{30FC7D6D-AC12-4F0F-B6A1-ACFC29B90640}" srcOrd="0" destOrd="0" parTransId="{BCDC16BC-8289-487F-9F27-A05264F7917A}" sibTransId="{E253E164-B6C5-4748-B761-2C33676A3942}"/>
    <dgm:cxn modelId="{8A8A996B-1C3F-4C0A-8139-F3DA3DA70FE1}" type="presParOf" srcId="{318D760E-B5C6-40C2-A0B2-56AA96A5D613}" destId="{0194AC80-17DC-447C-A57B-BFA2C1659D9F}" srcOrd="0" destOrd="0" presId="urn:microsoft.com/office/officeart/2005/8/layout/process1"/>
    <dgm:cxn modelId="{DE2CC62E-39AB-489E-917B-804A406FC146}" type="presParOf" srcId="{318D760E-B5C6-40C2-A0B2-56AA96A5D613}" destId="{EFEADF37-201E-448F-B81C-F395F0704636}" srcOrd="1" destOrd="0" presId="urn:microsoft.com/office/officeart/2005/8/layout/process1"/>
    <dgm:cxn modelId="{1EF4F1B5-C14E-40C5-8CE3-F85AAEA7F4A3}" type="presParOf" srcId="{EFEADF37-201E-448F-B81C-F395F0704636}" destId="{3B6A1EE1-03A8-4620-BE5C-B34FD42C63A8}" srcOrd="0" destOrd="0" presId="urn:microsoft.com/office/officeart/2005/8/layout/process1"/>
    <dgm:cxn modelId="{93FF7DFD-3F49-401F-993E-7F06CD1EEC5D}" type="presParOf" srcId="{318D760E-B5C6-40C2-A0B2-56AA96A5D613}" destId="{0F064AA5-61A7-4CA6-B5C7-AB27037414A3}" srcOrd="2" destOrd="0" presId="urn:microsoft.com/office/officeart/2005/8/layout/process1"/>
    <dgm:cxn modelId="{0DB7B713-0479-42E8-BBC9-4E10A5D6CE1E}" type="presParOf" srcId="{318D760E-B5C6-40C2-A0B2-56AA96A5D613}" destId="{A4AE398E-2088-479A-A113-93AAE94CC9DE}" srcOrd="3" destOrd="0" presId="urn:microsoft.com/office/officeart/2005/8/layout/process1"/>
    <dgm:cxn modelId="{9B49766E-B54C-4030-A835-A2D7F4BD4FF4}" type="presParOf" srcId="{A4AE398E-2088-479A-A113-93AAE94CC9DE}" destId="{4FF43A33-8CB6-4310-B37E-6B7415984322}" srcOrd="0" destOrd="0" presId="urn:microsoft.com/office/officeart/2005/8/layout/process1"/>
    <dgm:cxn modelId="{D48FD1C7-5CDF-427E-8963-25FFC154AAC8}" type="presParOf" srcId="{318D760E-B5C6-40C2-A0B2-56AA96A5D613}" destId="{AFA0F2A4-18AF-43E9-8C93-FA4FE9F6BB83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F6B677E-2BC6-43E1-A1D2-ADACFE5C441A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30FC7D6D-AC12-4F0F-B6A1-ACFC29B90640}">
      <dgm:prSet phldrT="[Text]" custT="1"/>
      <dgm:spPr/>
      <dgm:t>
        <a:bodyPr/>
        <a:lstStyle/>
        <a:p>
          <a:r>
            <a:rPr lang="en-US" sz="4000" dirty="0"/>
            <a:t>Check Medical of same person with photo and Id proof submitted </a:t>
          </a:r>
        </a:p>
      </dgm:t>
    </dgm:pt>
    <dgm:pt modelId="{BCDC16BC-8289-487F-9F27-A05264F7917A}" type="parTrans" cxnId="{FEA931FD-A016-4B5C-B6A6-BD0EB9185A94}">
      <dgm:prSet/>
      <dgm:spPr/>
      <dgm:t>
        <a:bodyPr/>
        <a:lstStyle/>
        <a:p>
          <a:endParaRPr lang="en-US"/>
        </a:p>
      </dgm:t>
    </dgm:pt>
    <dgm:pt modelId="{E253E164-B6C5-4748-B761-2C33676A3942}" type="sibTrans" cxnId="{FEA931FD-A016-4B5C-B6A6-BD0EB9185A94}">
      <dgm:prSet/>
      <dgm:spPr/>
      <dgm:t>
        <a:bodyPr/>
        <a:lstStyle/>
        <a:p>
          <a:endParaRPr lang="en-US"/>
        </a:p>
      </dgm:t>
    </dgm:pt>
    <dgm:pt modelId="{849154B2-742D-4A48-ABE2-407009E6C95B}">
      <dgm:prSet phldrT="[Text]" custT="1"/>
      <dgm:spPr/>
      <dgm:t>
        <a:bodyPr/>
        <a:lstStyle/>
        <a:p>
          <a:r>
            <a:rPr lang="en-US" sz="4000" dirty="0"/>
            <a:t>Close Medical requirements in SBI Life Workflow </a:t>
          </a:r>
        </a:p>
      </dgm:t>
    </dgm:pt>
    <dgm:pt modelId="{FA8E05DA-CD5E-4EF9-A6AD-DF7A8522B53F}" type="parTrans" cxnId="{1AFAE0E8-247B-4C6E-91EB-DE924BBEA4BE}">
      <dgm:prSet/>
      <dgm:spPr/>
      <dgm:t>
        <a:bodyPr/>
        <a:lstStyle/>
        <a:p>
          <a:endParaRPr lang="en-US"/>
        </a:p>
      </dgm:t>
    </dgm:pt>
    <dgm:pt modelId="{BEBEA7B0-E89E-4F2C-ABF9-B2D0F509A16D}" type="sibTrans" cxnId="{1AFAE0E8-247B-4C6E-91EB-DE924BBEA4BE}">
      <dgm:prSet/>
      <dgm:spPr/>
      <dgm:t>
        <a:bodyPr/>
        <a:lstStyle/>
        <a:p>
          <a:endParaRPr lang="en-US"/>
        </a:p>
      </dgm:t>
    </dgm:pt>
    <dgm:pt modelId="{364F1C19-E66D-4284-8C33-EE077875AF98}">
      <dgm:prSet custT="1"/>
      <dgm:spPr/>
      <dgm:t>
        <a:bodyPr/>
        <a:lstStyle/>
        <a:p>
          <a:r>
            <a:rPr lang="en-US" sz="4000" dirty="0"/>
            <a:t>Check all medical validations and provide comments as per SBI Life guidelines </a:t>
          </a:r>
        </a:p>
      </dgm:t>
    </dgm:pt>
    <dgm:pt modelId="{FB912B47-F830-4E74-ADBE-61AC799C2A9A}" type="parTrans" cxnId="{42665951-5EB3-40B3-BF36-D842E83B2935}">
      <dgm:prSet/>
      <dgm:spPr/>
      <dgm:t>
        <a:bodyPr/>
        <a:lstStyle/>
        <a:p>
          <a:endParaRPr lang="en-US"/>
        </a:p>
      </dgm:t>
    </dgm:pt>
    <dgm:pt modelId="{B5B57C65-EE7E-4650-975F-E9DD081E766F}" type="sibTrans" cxnId="{42665951-5EB3-40B3-BF36-D842E83B2935}">
      <dgm:prSet/>
      <dgm:spPr/>
      <dgm:t>
        <a:bodyPr/>
        <a:lstStyle/>
        <a:p>
          <a:endParaRPr lang="en-US"/>
        </a:p>
      </dgm:t>
    </dgm:pt>
    <dgm:pt modelId="{318D760E-B5C6-40C2-A0B2-56AA96A5D613}" type="pres">
      <dgm:prSet presAssocID="{3F6B677E-2BC6-43E1-A1D2-ADACFE5C441A}" presName="Name0" presStyleCnt="0">
        <dgm:presLayoutVars>
          <dgm:dir/>
          <dgm:resizeHandles val="exact"/>
        </dgm:presLayoutVars>
      </dgm:prSet>
      <dgm:spPr/>
    </dgm:pt>
    <dgm:pt modelId="{0194AC80-17DC-447C-A57B-BFA2C1659D9F}" type="pres">
      <dgm:prSet presAssocID="{30FC7D6D-AC12-4F0F-B6A1-ACFC29B90640}" presName="node" presStyleLbl="node1" presStyleIdx="0" presStyleCnt="3">
        <dgm:presLayoutVars>
          <dgm:bulletEnabled val="1"/>
        </dgm:presLayoutVars>
      </dgm:prSet>
      <dgm:spPr/>
    </dgm:pt>
    <dgm:pt modelId="{EFEADF37-201E-448F-B81C-F395F0704636}" type="pres">
      <dgm:prSet presAssocID="{E253E164-B6C5-4748-B761-2C33676A3942}" presName="sibTrans" presStyleLbl="sibTrans2D1" presStyleIdx="0" presStyleCnt="2"/>
      <dgm:spPr/>
    </dgm:pt>
    <dgm:pt modelId="{3B6A1EE1-03A8-4620-BE5C-B34FD42C63A8}" type="pres">
      <dgm:prSet presAssocID="{E253E164-B6C5-4748-B761-2C33676A3942}" presName="connectorText" presStyleLbl="sibTrans2D1" presStyleIdx="0" presStyleCnt="2"/>
      <dgm:spPr/>
    </dgm:pt>
    <dgm:pt modelId="{0F064AA5-61A7-4CA6-B5C7-AB27037414A3}" type="pres">
      <dgm:prSet presAssocID="{849154B2-742D-4A48-ABE2-407009E6C95B}" presName="node" presStyleLbl="node1" presStyleIdx="1" presStyleCnt="3" custLinFactNeighborY="-1096">
        <dgm:presLayoutVars>
          <dgm:bulletEnabled val="1"/>
        </dgm:presLayoutVars>
      </dgm:prSet>
      <dgm:spPr/>
    </dgm:pt>
    <dgm:pt modelId="{A4AE398E-2088-479A-A113-93AAE94CC9DE}" type="pres">
      <dgm:prSet presAssocID="{BEBEA7B0-E89E-4F2C-ABF9-B2D0F509A16D}" presName="sibTrans" presStyleLbl="sibTrans2D1" presStyleIdx="1" presStyleCnt="2"/>
      <dgm:spPr/>
    </dgm:pt>
    <dgm:pt modelId="{4FF43A33-8CB6-4310-B37E-6B7415984322}" type="pres">
      <dgm:prSet presAssocID="{BEBEA7B0-E89E-4F2C-ABF9-B2D0F509A16D}" presName="connectorText" presStyleLbl="sibTrans2D1" presStyleIdx="1" presStyleCnt="2"/>
      <dgm:spPr/>
    </dgm:pt>
    <dgm:pt modelId="{D4F5F81A-6247-4F3F-99B9-46BA13A25537}" type="pres">
      <dgm:prSet presAssocID="{364F1C19-E66D-4284-8C33-EE077875AF98}" presName="node" presStyleLbl="node1" presStyleIdx="2" presStyleCnt="3">
        <dgm:presLayoutVars>
          <dgm:bulletEnabled val="1"/>
        </dgm:presLayoutVars>
      </dgm:prSet>
      <dgm:spPr/>
    </dgm:pt>
  </dgm:ptLst>
  <dgm:cxnLst>
    <dgm:cxn modelId="{75220A44-5FAF-4879-9134-DE0429782445}" type="presOf" srcId="{30FC7D6D-AC12-4F0F-B6A1-ACFC29B90640}" destId="{0194AC80-17DC-447C-A57B-BFA2C1659D9F}" srcOrd="0" destOrd="0" presId="urn:microsoft.com/office/officeart/2005/8/layout/process1"/>
    <dgm:cxn modelId="{95535E67-EDE5-4764-BAF1-3C8C3A3188C0}" type="presOf" srcId="{E253E164-B6C5-4748-B761-2C33676A3942}" destId="{3B6A1EE1-03A8-4620-BE5C-B34FD42C63A8}" srcOrd="1" destOrd="0" presId="urn:microsoft.com/office/officeart/2005/8/layout/process1"/>
    <dgm:cxn modelId="{42665951-5EB3-40B3-BF36-D842E83B2935}" srcId="{3F6B677E-2BC6-43E1-A1D2-ADACFE5C441A}" destId="{364F1C19-E66D-4284-8C33-EE077875AF98}" srcOrd="2" destOrd="0" parTransId="{FB912B47-F830-4E74-ADBE-61AC799C2A9A}" sibTransId="{B5B57C65-EE7E-4650-975F-E9DD081E766F}"/>
    <dgm:cxn modelId="{4B705959-D5C1-4787-B44A-204B8A8AB85C}" type="presOf" srcId="{BEBEA7B0-E89E-4F2C-ABF9-B2D0F509A16D}" destId="{A4AE398E-2088-479A-A113-93AAE94CC9DE}" srcOrd="0" destOrd="0" presId="urn:microsoft.com/office/officeart/2005/8/layout/process1"/>
    <dgm:cxn modelId="{C150BF82-8CE0-4C67-BD28-3E1A1CE558C2}" type="presOf" srcId="{849154B2-742D-4A48-ABE2-407009E6C95B}" destId="{0F064AA5-61A7-4CA6-B5C7-AB27037414A3}" srcOrd="0" destOrd="0" presId="urn:microsoft.com/office/officeart/2005/8/layout/process1"/>
    <dgm:cxn modelId="{31672088-63E2-43D9-808C-22EE415FB1F5}" type="presOf" srcId="{BEBEA7B0-E89E-4F2C-ABF9-B2D0F509A16D}" destId="{4FF43A33-8CB6-4310-B37E-6B7415984322}" srcOrd="1" destOrd="0" presId="urn:microsoft.com/office/officeart/2005/8/layout/process1"/>
    <dgm:cxn modelId="{8ECE2BBC-30E1-4998-ACD5-BA002B563C32}" type="presOf" srcId="{364F1C19-E66D-4284-8C33-EE077875AF98}" destId="{D4F5F81A-6247-4F3F-99B9-46BA13A25537}" srcOrd="0" destOrd="0" presId="urn:microsoft.com/office/officeart/2005/8/layout/process1"/>
    <dgm:cxn modelId="{D027FCE2-1AEF-45FF-BF8A-F31599F33A47}" type="presOf" srcId="{E253E164-B6C5-4748-B761-2C33676A3942}" destId="{EFEADF37-201E-448F-B81C-F395F0704636}" srcOrd="0" destOrd="0" presId="urn:microsoft.com/office/officeart/2005/8/layout/process1"/>
    <dgm:cxn modelId="{1AFAE0E8-247B-4C6E-91EB-DE924BBEA4BE}" srcId="{3F6B677E-2BC6-43E1-A1D2-ADACFE5C441A}" destId="{849154B2-742D-4A48-ABE2-407009E6C95B}" srcOrd="1" destOrd="0" parTransId="{FA8E05DA-CD5E-4EF9-A6AD-DF7A8522B53F}" sibTransId="{BEBEA7B0-E89E-4F2C-ABF9-B2D0F509A16D}"/>
    <dgm:cxn modelId="{6F9B21F0-9D22-4FA1-A46D-008A5810D0AE}" type="presOf" srcId="{3F6B677E-2BC6-43E1-A1D2-ADACFE5C441A}" destId="{318D760E-B5C6-40C2-A0B2-56AA96A5D613}" srcOrd="0" destOrd="0" presId="urn:microsoft.com/office/officeart/2005/8/layout/process1"/>
    <dgm:cxn modelId="{FEA931FD-A016-4B5C-B6A6-BD0EB9185A94}" srcId="{3F6B677E-2BC6-43E1-A1D2-ADACFE5C441A}" destId="{30FC7D6D-AC12-4F0F-B6A1-ACFC29B90640}" srcOrd="0" destOrd="0" parTransId="{BCDC16BC-8289-487F-9F27-A05264F7917A}" sibTransId="{E253E164-B6C5-4748-B761-2C33676A3942}"/>
    <dgm:cxn modelId="{8A8A996B-1C3F-4C0A-8139-F3DA3DA70FE1}" type="presParOf" srcId="{318D760E-B5C6-40C2-A0B2-56AA96A5D613}" destId="{0194AC80-17DC-447C-A57B-BFA2C1659D9F}" srcOrd="0" destOrd="0" presId="urn:microsoft.com/office/officeart/2005/8/layout/process1"/>
    <dgm:cxn modelId="{DE2CC62E-39AB-489E-917B-804A406FC146}" type="presParOf" srcId="{318D760E-B5C6-40C2-A0B2-56AA96A5D613}" destId="{EFEADF37-201E-448F-B81C-F395F0704636}" srcOrd="1" destOrd="0" presId="urn:microsoft.com/office/officeart/2005/8/layout/process1"/>
    <dgm:cxn modelId="{1EF4F1B5-C14E-40C5-8CE3-F85AAEA7F4A3}" type="presParOf" srcId="{EFEADF37-201E-448F-B81C-F395F0704636}" destId="{3B6A1EE1-03A8-4620-BE5C-B34FD42C63A8}" srcOrd="0" destOrd="0" presId="urn:microsoft.com/office/officeart/2005/8/layout/process1"/>
    <dgm:cxn modelId="{93FF7DFD-3F49-401F-993E-7F06CD1EEC5D}" type="presParOf" srcId="{318D760E-B5C6-40C2-A0B2-56AA96A5D613}" destId="{0F064AA5-61A7-4CA6-B5C7-AB27037414A3}" srcOrd="2" destOrd="0" presId="urn:microsoft.com/office/officeart/2005/8/layout/process1"/>
    <dgm:cxn modelId="{0DB7B713-0479-42E8-BBC9-4E10A5D6CE1E}" type="presParOf" srcId="{318D760E-B5C6-40C2-A0B2-56AA96A5D613}" destId="{A4AE398E-2088-479A-A113-93AAE94CC9DE}" srcOrd="3" destOrd="0" presId="urn:microsoft.com/office/officeart/2005/8/layout/process1"/>
    <dgm:cxn modelId="{9B49766E-B54C-4030-A835-A2D7F4BD4FF4}" type="presParOf" srcId="{A4AE398E-2088-479A-A113-93AAE94CC9DE}" destId="{4FF43A33-8CB6-4310-B37E-6B7415984322}" srcOrd="0" destOrd="0" presId="urn:microsoft.com/office/officeart/2005/8/layout/process1"/>
    <dgm:cxn modelId="{B6CCFA22-CA56-41D0-A0E8-D7ED2419B221}" type="presParOf" srcId="{318D760E-B5C6-40C2-A0B2-56AA96A5D613}" destId="{D4F5F81A-6247-4F3F-99B9-46BA13A25537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F6B677E-2BC6-43E1-A1D2-ADACFE5C441A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30FC7D6D-AC12-4F0F-B6A1-ACFC29B90640}">
      <dgm:prSet phldrT="[Text]" custT="1"/>
      <dgm:spPr/>
      <dgm:t>
        <a:bodyPr/>
        <a:lstStyle/>
        <a:p>
          <a:r>
            <a:rPr lang="en-US" sz="4000" dirty="0"/>
            <a:t>Check KYC Documents submitted as per SBI Life guidelines . </a:t>
          </a:r>
        </a:p>
        <a:p>
          <a:r>
            <a:rPr lang="en-US" sz="4000" dirty="0"/>
            <a:t>Pan and Bank details to be validated </a:t>
          </a:r>
        </a:p>
      </dgm:t>
    </dgm:pt>
    <dgm:pt modelId="{BCDC16BC-8289-487F-9F27-A05264F7917A}" type="parTrans" cxnId="{FEA931FD-A016-4B5C-B6A6-BD0EB9185A94}">
      <dgm:prSet/>
      <dgm:spPr/>
      <dgm:t>
        <a:bodyPr/>
        <a:lstStyle/>
        <a:p>
          <a:endParaRPr lang="en-US"/>
        </a:p>
      </dgm:t>
    </dgm:pt>
    <dgm:pt modelId="{E253E164-B6C5-4748-B761-2C33676A3942}" type="sibTrans" cxnId="{FEA931FD-A016-4B5C-B6A6-BD0EB9185A94}">
      <dgm:prSet/>
      <dgm:spPr/>
      <dgm:t>
        <a:bodyPr/>
        <a:lstStyle/>
        <a:p>
          <a:endParaRPr lang="en-US"/>
        </a:p>
      </dgm:t>
    </dgm:pt>
    <dgm:pt modelId="{849154B2-742D-4A48-ABE2-407009E6C95B}">
      <dgm:prSet phldrT="[Text]" custT="1"/>
      <dgm:spPr/>
      <dgm:t>
        <a:bodyPr/>
        <a:lstStyle/>
        <a:p>
          <a:r>
            <a:rPr lang="en-US" sz="4000" dirty="0"/>
            <a:t>Income proof submitted details given and evaluate financial eligibility based on age and cover applied . </a:t>
          </a:r>
        </a:p>
      </dgm:t>
    </dgm:pt>
    <dgm:pt modelId="{FA8E05DA-CD5E-4EF9-A6AD-DF7A8522B53F}" type="parTrans" cxnId="{1AFAE0E8-247B-4C6E-91EB-DE924BBEA4BE}">
      <dgm:prSet/>
      <dgm:spPr/>
      <dgm:t>
        <a:bodyPr/>
        <a:lstStyle/>
        <a:p>
          <a:endParaRPr lang="en-US"/>
        </a:p>
      </dgm:t>
    </dgm:pt>
    <dgm:pt modelId="{BEBEA7B0-E89E-4F2C-ABF9-B2D0F509A16D}" type="sibTrans" cxnId="{1AFAE0E8-247B-4C6E-91EB-DE924BBEA4BE}">
      <dgm:prSet/>
      <dgm:spPr/>
      <dgm:t>
        <a:bodyPr/>
        <a:lstStyle/>
        <a:p>
          <a:endParaRPr lang="en-US"/>
        </a:p>
      </dgm:t>
    </dgm:pt>
    <dgm:pt modelId="{364F1C19-E66D-4284-8C33-EE077875AF98}">
      <dgm:prSet custT="1"/>
      <dgm:spPr/>
      <dgm:t>
        <a:bodyPr/>
        <a:lstStyle/>
        <a:p>
          <a:r>
            <a:rPr lang="en-US" sz="4000" dirty="0"/>
            <a:t>Standardized checklist to be prepared and submitted as per SBI Life guidelines </a:t>
          </a:r>
        </a:p>
      </dgm:t>
    </dgm:pt>
    <dgm:pt modelId="{FB912B47-F830-4E74-ADBE-61AC799C2A9A}" type="parTrans" cxnId="{42665951-5EB3-40B3-BF36-D842E83B2935}">
      <dgm:prSet/>
      <dgm:spPr/>
      <dgm:t>
        <a:bodyPr/>
        <a:lstStyle/>
        <a:p>
          <a:endParaRPr lang="en-US"/>
        </a:p>
      </dgm:t>
    </dgm:pt>
    <dgm:pt modelId="{B5B57C65-EE7E-4650-975F-E9DD081E766F}" type="sibTrans" cxnId="{42665951-5EB3-40B3-BF36-D842E83B2935}">
      <dgm:prSet/>
      <dgm:spPr/>
      <dgm:t>
        <a:bodyPr/>
        <a:lstStyle/>
        <a:p>
          <a:endParaRPr lang="en-US"/>
        </a:p>
      </dgm:t>
    </dgm:pt>
    <dgm:pt modelId="{318D760E-B5C6-40C2-A0B2-56AA96A5D613}" type="pres">
      <dgm:prSet presAssocID="{3F6B677E-2BC6-43E1-A1D2-ADACFE5C441A}" presName="Name0" presStyleCnt="0">
        <dgm:presLayoutVars>
          <dgm:dir/>
          <dgm:resizeHandles val="exact"/>
        </dgm:presLayoutVars>
      </dgm:prSet>
      <dgm:spPr/>
    </dgm:pt>
    <dgm:pt modelId="{0194AC80-17DC-447C-A57B-BFA2C1659D9F}" type="pres">
      <dgm:prSet presAssocID="{30FC7D6D-AC12-4F0F-B6A1-ACFC29B90640}" presName="node" presStyleLbl="node1" presStyleIdx="0" presStyleCnt="3">
        <dgm:presLayoutVars>
          <dgm:bulletEnabled val="1"/>
        </dgm:presLayoutVars>
      </dgm:prSet>
      <dgm:spPr/>
    </dgm:pt>
    <dgm:pt modelId="{EFEADF37-201E-448F-B81C-F395F0704636}" type="pres">
      <dgm:prSet presAssocID="{E253E164-B6C5-4748-B761-2C33676A3942}" presName="sibTrans" presStyleLbl="sibTrans2D1" presStyleIdx="0" presStyleCnt="2"/>
      <dgm:spPr/>
    </dgm:pt>
    <dgm:pt modelId="{3B6A1EE1-03A8-4620-BE5C-B34FD42C63A8}" type="pres">
      <dgm:prSet presAssocID="{E253E164-B6C5-4748-B761-2C33676A3942}" presName="connectorText" presStyleLbl="sibTrans2D1" presStyleIdx="0" presStyleCnt="2"/>
      <dgm:spPr/>
    </dgm:pt>
    <dgm:pt modelId="{0F064AA5-61A7-4CA6-B5C7-AB27037414A3}" type="pres">
      <dgm:prSet presAssocID="{849154B2-742D-4A48-ABE2-407009E6C95B}" presName="node" presStyleLbl="node1" presStyleIdx="1" presStyleCnt="3">
        <dgm:presLayoutVars>
          <dgm:bulletEnabled val="1"/>
        </dgm:presLayoutVars>
      </dgm:prSet>
      <dgm:spPr/>
    </dgm:pt>
    <dgm:pt modelId="{A4AE398E-2088-479A-A113-93AAE94CC9DE}" type="pres">
      <dgm:prSet presAssocID="{BEBEA7B0-E89E-4F2C-ABF9-B2D0F509A16D}" presName="sibTrans" presStyleLbl="sibTrans2D1" presStyleIdx="1" presStyleCnt="2"/>
      <dgm:spPr/>
    </dgm:pt>
    <dgm:pt modelId="{4FF43A33-8CB6-4310-B37E-6B7415984322}" type="pres">
      <dgm:prSet presAssocID="{BEBEA7B0-E89E-4F2C-ABF9-B2D0F509A16D}" presName="connectorText" presStyleLbl="sibTrans2D1" presStyleIdx="1" presStyleCnt="2"/>
      <dgm:spPr/>
    </dgm:pt>
    <dgm:pt modelId="{D4F5F81A-6247-4F3F-99B9-46BA13A25537}" type="pres">
      <dgm:prSet presAssocID="{364F1C19-E66D-4284-8C33-EE077875AF98}" presName="node" presStyleLbl="node1" presStyleIdx="2" presStyleCnt="3">
        <dgm:presLayoutVars>
          <dgm:bulletEnabled val="1"/>
        </dgm:presLayoutVars>
      </dgm:prSet>
      <dgm:spPr/>
    </dgm:pt>
  </dgm:ptLst>
  <dgm:cxnLst>
    <dgm:cxn modelId="{75220A44-5FAF-4879-9134-DE0429782445}" type="presOf" srcId="{30FC7D6D-AC12-4F0F-B6A1-ACFC29B90640}" destId="{0194AC80-17DC-447C-A57B-BFA2C1659D9F}" srcOrd="0" destOrd="0" presId="urn:microsoft.com/office/officeart/2005/8/layout/process1"/>
    <dgm:cxn modelId="{95535E67-EDE5-4764-BAF1-3C8C3A3188C0}" type="presOf" srcId="{E253E164-B6C5-4748-B761-2C33676A3942}" destId="{3B6A1EE1-03A8-4620-BE5C-B34FD42C63A8}" srcOrd="1" destOrd="0" presId="urn:microsoft.com/office/officeart/2005/8/layout/process1"/>
    <dgm:cxn modelId="{42665951-5EB3-40B3-BF36-D842E83B2935}" srcId="{3F6B677E-2BC6-43E1-A1D2-ADACFE5C441A}" destId="{364F1C19-E66D-4284-8C33-EE077875AF98}" srcOrd="2" destOrd="0" parTransId="{FB912B47-F830-4E74-ADBE-61AC799C2A9A}" sibTransId="{B5B57C65-EE7E-4650-975F-E9DD081E766F}"/>
    <dgm:cxn modelId="{4B705959-D5C1-4787-B44A-204B8A8AB85C}" type="presOf" srcId="{BEBEA7B0-E89E-4F2C-ABF9-B2D0F509A16D}" destId="{A4AE398E-2088-479A-A113-93AAE94CC9DE}" srcOrd="0" destOrd="0" presId="urn:microsoft.com/office/officeart/2005/8/layout/process1"/>
    <dgm:cxn modelId="{C150BF82-8CE0-4C67-BD28-3E1A1CE558C2}" type="presOf" srcId="{849154B2-742D-4A48-ABE2-407009E6C95B}" destId="{0F064AA5-61A7-4CA6-B5C7-AB27037414A3}" srcOrd="0" destOrd="0" presId="urn:microsoft.com/office/officeart/2005/8/layout/process1"/>
    <dgm:cxn modelId="{31672088-63E2-43D9-808C-22EE415FB1F5}" type="presOf" srcId="{BEBEA7B0-E89E-4F2C-ABF9-B2D0F509A16D}" destId="{4FF43A33-8CB6-4310-B37E-6B7415984322}" srcOrd="1" destOrd="0" presId="urn:microsoft.com/office/officeart/2005/8/layout/process1"/>
    <dgm:cxn modelId="{8ECE2BBC-30E1-4998-ACD5-BA002B563C32}" type="presOf" srcId="{364F1C19-E66D-4284-8C33-EE077875AF98}" destId="{D4F5F81A-6247-4F3F-99B9-46BA13A25537}" srcOrd="0" destOrd="0" presId="urn:microsoft.com/office/officeart/2005/8/layout/process1"/>
    <dgm:cxn modelId="{D027FCE2-1AEF-45FF-BF8A-F31599F33A47}" type="presOf" srcId="{E253E164-B6C5-4748-B761-2C33676A3942}" destId="{EFEADF37-201E-448F-B81C-F395F0704636}" srcOrd="0" destOrd="0" presId="urn:microsoft.com/office/officeart/2005/8/layout/process1"/>
    <dgm:cxn modelId="{1AFAE0E8-247B-4C6E-91EB-DE924BBEA4BE}" srcId="{3F6B677E-2BC6-43E1-A1D2-ADACFE5C441A}" destId="{849154B2-742D-4A48-ABE2-407009E6C95B}" srcOrd="1" destOrd="0" parTransId="{FA8E05DA-CD5E-4EF9-A6AD-DF7A8522B53F}" sibTransId="{BEBEA7B0-E89E-4F2C-ABF9-B2D0F509A16D}"/>
    <dgm:cxn modelId="{6F9B21F0-9D22-4FA1-A46D-008A5810D0AE}" type="presOf" srcId="{3F6B677E-2BC6-43E1-A1D2-ADACFE5C441A}" destId="{318D760E-B5C6-40C2-A0B2-56AA96A5D613}" srcOrd="0" destOrd="0" presId="urn:microsoft.com/office/officeart/2005/8/layout/process1"/>
    <dgm:cxn modelId="{FEA931FD-A016-4B5C-B6A6-BD0EB9185A94}" srcId="{3F6B677E-2BC6-43E1-A1D2-ADACFE5C441A}" destId="{30FC7D6D-AC12-4F0F-B6A1-ACFC29B90640}" srcOrd="0" destOrd="0" parTransId="{BCDC16BC-8289-487F-9F27-A05264F7917A}" sibTransId="{E253E164-B6C5-4748-B761-2C33676A3942}"/>
    <dgm:cxn modelId="{8A8A996B-1C3F-4C0A-8139-F3DA3DA70FE1}" type="presParOf" srcId="{318D760E-B5C6-40C2-A0B2-56AA96A5D613}" destId="{0194AC80-17DC-447C-A57B-BFA2C1659D9F}" srcOrd="0" destOrd="0" presId="urn:microsoft.com/office/officeart/2005/8/layout/process1"/>
    <dgm:cxn modelId="{DE2CC62E-39AB-489E-917B-804A406FC146}" type="presParOf" srcId="{318D760E-B5C6-40C2-A0B2-56AA96A5D613}" destId="{EFEADF37-201E-448F-B81C-F395F0704636}" srcOrd="1" destOrd="0" presId="urn:microsoft.com/office/officeart/2005/8/layout/process1"/>
    <dgm:cxn modelId="{1EF4F1B5-C14E-40C5-8CE3-F85AAEA7F4A3}" type="presParOf" srcId="{EFEADF37-201E-448F-B81C-F395F0704636}" destId="{3B6A1EE1-03A8-4620-BE5C-B34FD42C63A8}" srcOrd="0" destOrd="0" presId="urn:microsoft.com/office/officeart/2005/8/layout/process1"/>
    <dgm:cxn modelId="{93FF7DFD-3F49-401F-993E-7F06CD1EEC5D}" type="presParOf" srcId="{318D760E-B5C6-40C2-A0B2-56AA96A5D613}" destId="{0F064AA5-61A7-4CA6-B5C7-AB27037414A3}" srcOrd="2" destOrd="0" presId="urn:microsoft.com/office/officeart/2005/8/layout/process1"/>
    <dgm:cxn modelId="{0DB7B713-0479-42E8-BBC9-4E10A5D6CE1E}" type="presParOf" srcId="{318D760E-B5C6-40C2-A0B2-56AA96A5D613}" destId="{A4AE398E-2088-479A-A113-93AAE94CC9DE}" srcOrd="3" destOrd="0" presId="urn:microsoft.com/office/officeart/2005/8/layout/process1"/>
    <dgm:cxn modelId="{9B49766E-B54C-4030-A835-A2D7F4BD4FF4}" type="presParOf" srcId="{A4AE398E-2088-479A-A113-93AAE94CC9DE}" destId="{4FF43A33-8CB6-4310-B37E-6B7415984322}" srcOrd="0" destOrd="0" presId="urn:microsoft.com/office/officeart/2005/8/layout/process1"/>
    <dgm:cxn modelId="{B6CCFA22-CA56-41D0-A0E8-D7ED2419B221}" type="presParOf" srcId="{318D760E-B5C6-40C2-A0B2-56AA96A5D613}" destId="{D4F5F81A-6247-4F3F-99B9-46BA13A25537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2E0FE7-C7CF-46F1-A7DF-361AC95D389D}">
      <dsp:nvSpPr>
        <dsp:cNvPr id="0" name=""/>
        <dsp:cNvSpPr/>
      </dsp:nvSpPr>
      <dsp:spPr>
        <a:xfrm>
          <a:off x="0" y="0"/>
          <a:ext cx="12710160" cy="9867900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</a:p>
      </dsp:txBody>
      <dsp:txXfrm>
        <a:off x="0" y="0"/>
        <a:ext cx="12710160" cy="2960370"/>
      </dsp:txXfrm>
    </dsp:sp>
    <dsp:sp modelId="{AC2FA680-FC8B-459C-8F6C-534035C674E8}">
      <dsp:nvSpPr>
        <dsp:cNvPr id="0" name=""/>
        <dsp:cNvSpPr/>
      </dsp:nvSpPr>
      <dsp:spPr>
        <a:xfrm>
          <a:off x="552637" y="4121214"/>
          <a:ext cx="10168128" cy="162545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76200" rIns="101600" bIns="762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 </a:t>
          </a:r>
          <a:r>
            <a:rPr lang="en-US" sz="4000" kern="1200" dirty="0"/>
            <a:t>Medical scrutiny and opinion </a:t>
          </a:r>
          <a:endParaRPr lang="en-US" sz="4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00245" y="4168822"/>
        <a:ext cx="10072912" cy="1530241"/>
      </dsp:txXfrm>
    </dsp:sp>
    <dsp:sp modelId="{56AC6397-FEBF-4F56-8921-F077C1D9A8CF}">
      <dsp:nvSpPr>
        <dsp:cNvPr id="0" name=""/>
        <dsp:cNvSpPr/>
      </dsp:nvSpPr>
      <dsp:spPr>
        <a:xfrm>
          <a:off x="552637" y="6538490"/>
          <a:ext cx="10168128" cy="2657004"/>
        </a:xfrm>
        <a:prstGeom prst="roundRect">
          <a:avLst>
            <a:gd name="adj" fmla="val 10000"/>
          </a:avLst>
        </a:prstGeom>
        <a:solidFill>
          <a:schemeClr val="accent5">
            <a:hueOff val="8007945"/>
            <a:satOff val="-25989"/>
            <a:lumOff val="11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280" tIns="60960" rIns="81280" bIns="6096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4000" kern="1200" dirty="0"/>
            <a:t>Proposal Form/KYC/Financial and Medical scrutiny with case sheet preparation</a:t>
          </a:r>
          <a:endParaRPr lang="en-US" sz="32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30458" y="6616311"/>
        <a:ext cx="10012486" cy="2501362"/>
      </dsp:txXfrm>
    </dsp:sp>
    <dsp:sp modelId="{05836D6C-B7E9-4EDF-A16D-CA86C5AE014D}">
      <dsp:nvSpPr>
        <dsp:cNvPr id="0" name=""/>
        <dsp:cNvSpPr/>
      </dsp:nvSpPr>
      <dsp:spPr>
        <a:xfrm>
          <a:off x="552637" y="1654244"/>
          <a:ext cx="10168128" cy="1625457"/>
        </a:xfrm>
        <a:prstGeom prst="roundRect">
          <a:avLst>
            <a:gd name="adj" fmla="val 10000"/>
          </a:avLst>
        </a:prstGeom>
        <a:solidFill>
          <a:schemeClr val="accent5">
            <a:hueOff val="16015889"/>
            <a:satOff val="-51978"/>
            <a:lumOff val="235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280" tIns="60960" rIns="81280" bIns="6096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 ECG/TMT Opinion</a:t>
          </a:r>
          <a:endParaRPr lang="en-US" sz="32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00245" y="1701852"/>
        <a:ext cx="10072912" cy="15302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94AC80-17DC-447C-A57B-BFA2C1659D9F}">
      <dsp:nvSpPr>
        <dsp:cNvPr id="0" name=""/>
        <dsp:cNvSpPr/>
      </dsp:nvSpPr>
      <dsp:spPr>
        <a:xfrm>
          <a:off x="19368" y="625491"/>
          <a:ext cx="5789027" cy="34734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marL="0" lvl="0" indent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100" kern="1200" dirty="0"/>
            <a:t>Cases will be assigned in SBI Life Workflow application </a:t>
          </a:r>
        </a:p>
      </dsp:txBody>
      <dsp:txXfrm>
        <a:off x="121101" y="727224"/>
        <a:ext cx="5585561" cy="3269950"/>
      </dsp:txXfrm>
    </dsp:sp>
    <dsp:sp modelId="{EFEADF37-201E-448F-B81C-F395F0704636}">
      <dsp:nvSpPr>
        <dsp:cNvPr id="0" name=""/>
        <dsp:cNvSpPr/>
      </dsp:nvSpPr>
      <dsp:spPr>
        <a:xfrm>
          <a:off x="6387298" y="1644360"/>
          <a:ext cx="1227273" cy="143567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100" kern="1200"/>
        </a:p>
      </dsp:txBody>
      <dsp:txXfrm>
        <a:off x="6387298" y="1931496"/>
        <a:ext cx="859091" cy="861406"/>
      </dsp:txXfrm>
    </dsp:sp>
    <dsp:sp modelId="{0F064AA5-61A7-4CA6-B5C7-AB27037414A3}">
      <dsp:nvSpPr>
        <dsp:cNvPr id="0" name=""/>
        <dsp:cNvSpPr/>
      </dsp:nvSpPr>
      <dsp:spPr>
        <a:xfrm>
          <a:off x="8124006" y="625491"/>
          <a:ext cx="5789027" cy="34734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marL="0" lvl="0" indent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100" kern="1200" dirty="0"/>
            <a:t>Open Proposal in Workflow and Images in Image view application </a:t>
          </a:r>
        </a:p>
      </dsp:txBody>
      <dsp:txXfrm>
        <a:off x="8225739" y="727224"/>
        <a:ext cx="5585561" cy="3269950"/>
      </dsp:txXfrm>
    </dsp:sp>
    <dsp:sp modelId="{A4AE398E-2088-479A-A113-93AAE94CC9DE}">
      <dsp:nvSpPr>
        <dsp:cNvPr id="0" name=""/>
        <dsp:cNvSpPr/>
      </dsp:nvSpPr>
      <dsp:spPr>
        <a:xfrm>
          <a:off x="14491936" y="1644360"/>
          <a:ext cx="1227273" cy="143567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100" kern="1200"/>
        </a:p>
      </dsp:txBody>
      <dsp:txXfrm>
        <a:off x="14491936" y="1931496"/>
        <a:ext cx="859091" cy="861406"/>
      </dsp:txXfrm>
    </dsp:sp>
    <dsp:sp modelId="{AFA0F2A4-18AF-43E9-8C93-FA4FE9F6BB83}">
      <dsp:nvSpPr>
        <dsp:cNvPr id="0" name=""/>
        <dsp:cNvSpPr/>
      </dsp:nvSpPr>
      <dsp:spPr>
        <a:xfrm>
          <a:off x="16228644" y="625491"/>
          <a:ext cx="5789027" cy="34734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marL="0" lvl="0" indent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100" kern="1200" dirty="0"/>
            <a:t>Check Medical done as per  Age and sum assured . </a:t>
          </a:r>
        </a:p>
      </dsp:txBody>
      <dsp:txXfrm>
        <a:off x="16330377" y="727224"/>
        <a:ext cx="5585561" cy="32699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94AC80-17DC-447C-A57B-BFA2C1659D9F}">
      <dsp:nvSpPr>
        <dsp:cNvPr id="0" name=""/>
        <dsp:cNvSpPr/>
      </dsp:nvSpPr>
      <dsp:spPr>
        <a:xfrm>
          <a:off x="19716" y="594264"/>
          <a:ext cx="5893117" cy="35358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Check Medical of same person with photo and Id proof submitted </a:t>
          </a:r>
        </a:p>
      </dsp:txBody>
      <dsp:txXfrm>
        <a:off x="123278" y="697826"/>
        <a:ext cx="5685993" cy="3328746"/>
      </dsp:txXfrm>
    </dsp:sp>
    <dsp:sp modelId="{EFEADF37-201E-448F-B81C-F395F0704636}">
      <dsp:nvSpPr>
        <dsp:cNvPr id="0" name=""/>
        <dsp:cNvSpPr/>
      </dsp:nvSpPr>
      <dsp:spPr>
        <a:xfrm>
          <a:off x="6502145" y="1631453"/>
          <a:ext cx="1249340" cy="14614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6502145" y="1923752"/>
        <a:ext cx="874538" cy="876895"/>
      </dsp:txXfrm>
    </dsp:sp>
    <dsp:sp modelId="{0F064AA5-61A7-4CA6-B5C7-AB27037414A3}">
      <dsp:nvSpPr>
        <dsp:cNvPr id="0" name=""/>
        <dsp:cNvSpPr/>
      </dsp:nvSpPr>
      <dsp:spPr>
        <a:xfrm>
          <a:off x="8270081" y="594264"/>
          <a:ext cx="5893117" cy="35358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Close Medical requirements in SBI Life Workflow </a:t>
          </a:r>
        </a:p>
      </dsp:txBody>
      <dsp:txXfrm>
        <a:off x="8373643" y="697826"/>
        <a:ext cx="5685993" cy="3328746"/>
      </dsp:txXfrm>
    </dsp:sp>
    <dsp:sp modelId="{A4AE398E-2088-479A-A113-93AAE94CC9DE}">
      <dsp:nvSpPr>
        <dsp:cNvPr id="0" name=""/>
        <dsp:cNvSpPr/>
      </dsp:nvSpPr>
      <dsp:spPr>
        <a:xfrm>
          <a:off x="14752510" y="1631453"/>
          <a:ext cx="1249340" cy="14614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14752510" y="1923752"/>
        <a:ext cx="874538" cy="876895"/>
      </dsp:txXfrm>
    </dsp:sp>
    <dsp:sp modelId="{D4F5F81A-6247-4F3F-99B9-46BA13A25537}">
      <dsp:nvSpPr>
        <dsp:cNvPr id="0" name=""/>
        <dsp:cNvSpPr/>
      </dsp:nvSpPr>
      <dsp:spPr>
        <a:xfrm>
          <a:off x="16520445" y="594264"/>
          <a:ext cx="5893117" cy="35358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/>
            <a:t>Check all medical validations and provide comments as per SBI Life guidelines </a:t>
          </a:r>
          <a:endParaRPr lang="en-US" sz="4400" kern="1200" dirty="0"/>
        </a:p>
      </dsp:txBody>
      <dsp:txXfrm>
        <a:off x="16624007" y="697826"/>
        <a:ext cx="5685993" cy="332874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94AC80-17DC-447C-A57B-BFA2C1659D9F}">
      <dsp:nvSpPr>
        <dsp:cNvPr id="0" name=""/>
        <dsp:cNvSpPr/>
      </dsp:nvSpPr>
      <dsp:spPr>
        <a:xfrm>
          <a:off x="20627" y="0"/>
          <a:ext cx="6165353" cy="28956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Cases will be assigned in SBI Life Workflow application </a:t>
          </a:r>
        </a:p>
      </dsp:txBody>
      <dsp:txXfrm>
        <a:off x="105436" y="84809"/>
        <a:ext cx="5995735" cy="2725982"/>
      </dsp:txXfrm>
    </dsp:sp>
    <dsp:sp modelId="{EFEADF37-201E-448F-B81C-F395F0704636}">
      <dsp:nvSpPr>
        <dsp:cNvPr id="0" name=""/>
        <dsp:cNvSpPr/>
      </dsp:nvSpPr>
      <dsp:spPr>
        <a:xfrm>
          <a:off x="6802516" y="683296"/>
          <a:ext cx="1307055" cy="152900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500" kern="1200"/>
        </a:p>
      </dsp:txBody>
      <dsp:txXfrm>
        <a:off x="6802516" y="989097"/>
        <a:ext cx="914939" cy="917405"/>
      </dsp:txXfrm>
    </dsp:sp>
    <dsp:sp modelId="{0F064AA5-61A7-4CA6-B5C7-AB27037414A3}">
      <dsp:nvSpPr>
        <dsp:cNvPr id="0" name=""/>
        <dsp:cNvSpPr/>
      </dsp:nvSpPr>
      <dsp:spPr>
        <a:xfrm>
          <a:off x="8652123" y="0"/>
          <a:ext cx="6165353" cy="28956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Open Proposal in Workflow and Images in Image view application </a:t>
          </a:r>
        </a:p>
      </dsp:txBody>
      <dsp:txXfrm>
        <a:off x="8736932" y="84809"/>
        <a:ext cx="5995735" cy="2725982"/>
      </dsp:txXfrm>
    </dsp:sp>
    <dsp:sp modelId="{A4AE398E-2088-479A-A113-93AAE94CC9DE}">
      <dsp:nvSpPr>
        <dsp:cNvPr id="0" name=""/>
        <dsp:cNvSpPr/>
      </dsp:nvSpPr>
      <dsp:spPr>
        <a:xfrm>
          <a:off x="15434012" y="683296"/>
          <a:ext cx="1307055" cy="152900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500" kern="1200"/>
        </a:p>
      </dsp:txBody>
      <dsp:txXfrm>
        <a:off x="15434012" y="989097"/>
        <a:ext cx="914939" cy="917405"/>
      </dsp:txXfrm>
    </dsp:sp>
    <dsp:sp modelId="{AFA0F2A4-18AF-43E9-8C93-FA4FE9F6BB83}">
      <dsp:nvSpPr>
        <dsp:cNvPr id="0" name=""/>
        <dsp:cNvSpPr/>
      </dsp:nvSpPr>
      <dsp:spPr>
        <a:xfrm>
          <a:off x="17283618" y="0"/>
          <a:ext cx="6165353" cy="28956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Check Medical done as per  Age and sum assured . </a:t>
          </a:r>
        </a:p>
      </dsp:txBody>
      <dsp:txXfrm>
        <a:off x="17368427" y="84809"/>
        <a:ext cx="5995735" cy="272598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94AC80-17DC-447C-A57B-BFA2C1659D9F}">
      <dsp:nvSpPr>
        <dsp:cNvPr id="0" name=""/>
        <dsp:cNvSpPr/>
      </dsp:nvSpPr>
      <dsp:spPr>
        <a:xfrm>
          <a:off x="20413" y="0"/>
          <a:ext cx="6101298" cy="27806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Check Medical of same person with photo and Id proof submitted </a:t>
          </a:r>
        </a:p>
      </dsp:txBody>
      <dsp:txXfrm>
        <a:off x="101856" y="81443"/>
        <a:ext cx="5938412" cy="2617790"/>
      </dsp:txXfrm>
    </dsp:sp>
    <dsp:sp modelId="{EFEADF37-201E-448F-B81C-F395F0704636}">
      <dsp:nvSpPr>
        <dsp:cNvPr id="0" name=""/>
        <dsp:cNvSpPr/>
      </dsp:nvSpPr>
      <dsp:spPr>
        <a:xfrm>
          <a:off x="6731841" y="633777"/>
          <a:ext cx="1293475" cy="15131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500" kern="1200"/>
        </a:p>
      </dsp:txBody>
      <dsp:txXfrm>
        <a:off x="6731841" y="936401"/>
        <a:ext cx="905433" cy="907873"/>
      </dsp:txXfrm>
    </dsp:sp>
    <dsp:sp modelId="{0F064AA5-61A7-4CA6-B5C7-AB27037414A3}">
      <dsp:nvSpPr>
        <dsp:cNvPr id="0" name=""/>
        <dsp:cNvSpPr/>
      </dsp:nvSpPr>
      <dsp:spPr>
        <a:xfrm>
          <a:off x="8562230" y="0"/>
          <a:ext cx="6101298" cy="27806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Close Medical requirements in SBI Life Workflow </a:t>
          </a:r>
        </a:p>
      </dsp:txBody>
      <dsp:txXfrm>
        <a:off x="8643673" y="81443"/>
        <a:ext cx="5938412" cy="2617790"/>
      </dsp:txXfrm>
    </dsp:sp>
    <dsp:sp modelId="{A4AE398E-2088-479A-A113-93AAE94CC9DE}">
      <dsp:nvSpPr>
        <dsp:cNvPr id="0" name=""/>
        <dsp:cNvSpPr/>
      </dsp:nvSpPr>
      <dsp:spPr>
        <a:xfrm>
          <a:off x="15273658" y="633777"/>
          <a:ext cx="1293475" cy="15131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500" kern="1200"/>
        </a:p>
      </dsp:txBody>
      <dsp:txXfrm>
        <a:off x="15273658" y="936401"/>
        <a:ext cx="905433" cy="907873"/>
      </dsp:txXfrm>
    </dsp:sp>
    <dsp:sp modelId="{D4F5F81A-6247-4F3F-99B9-46BA13A25537}">
      <dsp:nvSpPr>
        <dsp:cNvPr id="0" name=""/>
        <dsp:cNvSpPr/>
      </dsp:nvSpPr>
      <dsp:spPr>
        <a:xfrm>
          <a:off x="17104048" y="0"/>
          <a:ext cx="6101298" cy="27806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Check all medical validations and provide comments as per SBI Life guidelines </a:t>
          </a:r>
        </a:p>
      </dsp:txBody>
      <dsp:txXfrm>
        <a:off x="17185491" y="81443"/>
        <a:ext cx="5938412" cy="261779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94AC80-17DC-447C-A57B-BFA2C1659D9F}">
      <dsp:nvSpPr>
        <dsp:cNvPr id="0" name=""/>
        <dsp:cNvSpPr/>
      </dsp:nvSpPr>
      <dsp:spPr>
        <a:xfrm>
          <a:off x="31734" y="0"/>
          <a:ext cx="6095339" cy="28956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Check KYC Documents submitted as per SBI Life guidelines . </a:t>
          </a:r>
        </a:p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Pan and Bank details to be validated </a:t>
          </a:r>
        </a:p>
      </dsp:txBody>
      <dsp:txXfrm>
        <a:off x="116543" y="84809"/>
        <a:ext cx="5925721" cy="2725982"/>
      </dsp:txXfrm>
    </dsp:sp>
    <dsp:sp modelId="{EFEADF37-201E-448F-B81C-F395F0704636}">
      <dsp:nvSpPr>
        <dsp:cNvPr id="0" name=""/>
        <dsp:cNvSpPr/>
      </dsp:nvSpPr>
      <dsp:spPr>
        <a:xfrm>
          <a:off x="6736608" y="691977"/>
          <a:ext cx="1292212" cy="15116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500" kern="1200"/>
        </a:p>
      </dsp:txBody>
      <dsp:txXfrm>
        <a:off x="6736608" y="994306"/>
        <a:ext cx="904548" cy="906986"/>
      </dsp:txXfrm>
    </dsp:sp>
    <dsp:sp modelId="{0F064AA5-61A7-4CA6-B5C7-AB27037414A3}">
      <dsp:nvSpPr>
        <dsp:cNvPr id="0" name=""/>
        <dsp:cNvSpPr/>
      </dsp:nvSpPr>
      <dsp:spPr>
        <a:xfrm>
          <a:off x="8565210" y="0"/>
          <a:ext cx="6095339" cy="28956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Income proof submitted details given and evaluate financial eligibility based on age and cover applied . </a:t>
          </a:r>
        </a:p>
      </dsp:txBody>
      <dsp:txXfrm>
        <a:off x="8650019" y="84809"/>
        <a:ext cx="5925721" cy="2725982"/>
      </dsp:txXfrm>
    </dsp:sp>
    <dsp:sp modelId="{A4AE398E-2088-479A-A113-93AAE94CC9DE}">
      <dsp:nvSpPr>
        <dsp:cNvPr id="0" name=""/>
        <dsp:cNvSpPr/>
      </dsp:nvSpPr>
      <dsp:spPr>
        <a:xfrm>
          <a:off x="15270083" y="691977"/>
          <a:ext cx="1292212" cy="15116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500" kern="1200"/>
        </a:p>
      </dsp:txBody>
      <dsp:txXfrm>
        <a:off x="15270083" y="994306"/>
        <a:ext cx="904548" cy="906986"/>
      </dsp:txXfrm>
    </dsp:sp>
    <dsp:sp modelId="{D4F5F81A-6247-4F3F-99B9-46BA13A25537}">
      <dsp:nvSpPr>
        <dsp:cNvPr id="0" name=""/>
        <dsp:cNvSpPr/>
      </dsp:nvSpPr>
      <dsp:spPr>
        <a:xfrm>
          <a:off x="17098685" y="0"/>
          <a:ext cx="6095339" cy="28956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Standardized checklist to be prepared and submitted as per SBI Life guidelines </a:t>
          </a:r>
        </a:p>
      </dsp:txBody>
      <dsp:txXfrm>
        <a:off x="17183494" y="84809"/>
        <a:ext cx="5925721" cy="27259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3447620-8916-4A4C-83F7-E9A54AA4C94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559B04-B2C9-4330-B1FE-32918B90031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C3AA94-485E-4277-9ACA-734C7CE50DB8}" type="datetimeFigureOut">
              <a:rPr lang="en-IN" smtClean="0"/>
              <a:t>16/02/2023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F758CF-7FA7-4BEB-A501-C65CCAA528F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8664AF-10E4-4C7B-B9C6-F4C8628B053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31ED5F-1D88-4942-99DC-E17885B2FB5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5622072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02" name="Shape 20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2AD643-4CD4-4CD0-A219-EFF8E3C51BE0}" type="slidenum">
              <a:rPr lang="en-IN" smtClean="0"/>
              <a:pPr/>
              <a:t>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760488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/>
              <a:t>Process to close Medical Requirements</a:t>
            </a:r>
            <a:endParaRPr lang="en-IN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5CB1514-8B37-4686-9218-C5A9F77F88DC}" type="slidenum">
              <a:rPr lang="en-IN" smtClean="0"/>
              <a:pPr/>
              <a:t>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944983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/>
              <a:t>Process to close Medical Requirements</a:t>
            </a:r>
            <a:endParaRPr lang="en-IN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5CB1514-8B37-4686-9218-C5A9F77F88DC}" type="slidenum">
              <a:rPr lang="en-IN" smtClean="0"/>
              <a:pPr/>
              <a:t>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58363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Star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"/>
          <p:cNvSpPr/>
          <p:nvPr/>
        </p:nvSpPr>
        <p:spPr>
          <a:xfrm>
            <a:off x="-12699" y="0"/>
            <a:ext cx="24409399" cy="10736867"/>
          </a:xfrm>
          <a:prstGeom prst="rect">
            <a:avLst/>
          </a:prstGeom>
          <a:gradFill>
            <a:gsLst>
              <a:gs pos="0">
                <a:srgbClr val="D60D47"/>
              </a:gs>
              <a:gs pos="47559">
                <a:srgbClr val="7D1753"/>
              </a:gs>
              <a:gs pos="100000">
                <a:srgbClr val="24215E"/>
              </a:gs>
            </a:gsLst>
            <a:lin ang="21586652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marL="0" marR="0">
              <a:defRPr sz="3000">
                <a:solidFill>
                  <a:srgbClr val="24235B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endParaRPr/>
          </a:p>
        </p:txBody>
      </p:sp>
      <p:sp>
        <p:nvSpPr>
          <p:cNvPr id="13" name="Title Text"/>
          <p:cNvSpPr txBox="1">
            <a:spLocks noGrp="1"/>
          </p:cNvSpPr>
          <p:nvPr>
            <p:ph type="title"/>
          </p:nvPr>
        </p:nvSpPr>
        <p:spPr>
          <a:xfrm>
            <a:off x="1016000" y="762000"/>
            <a:ext cx="22860000" cy="3175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</a:lstStyle>
          <a:p>
            <a:r>
              <a:t>Title Text</a:t>
            </a:r>
          </a:p>
        </p:txBody>
      </p:sp>
      <p:sp>
        <p:nvSpPr>
          <p:cNvPr id="1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016000" y="6350000"/>
            <a:ext cx="22860000" cy="3810000"/>
          </a:xfrm>
          <a:prstGeom prst="rect">
            <a:avLst/>
          </a:prstGeom>
        </p:spPr>
        <p:txBody>
          <a:bodyPr anchor="t"/>
          <a:lstStyle>
            <a:lvl1pPr>
              <a:defRPr sz="4000">
                <a:latin typeface="Lato Regular"/>
                <a:ea typeface="Lato Regular"/>
                <a:cs typeface="Lato Regular"/>
                <a:sym typeface="Lato Regular"/>
              </a:defRPr>
            </a:lvl1pPr>
            <a:lvl2pPr indent="0">
              <a:defRPr sz="4000">
                <a:latin typeface="Lato Regular"/>
                <a:ea typeface="Lato Regular"/>
                <a:cs typeface="Lato Regular"/>
                <a:sym typeface="Lato Regular"/>
              </a:defRPr>
            </a:lvl2pPr>
            <a:lvl3pPr indent="0">
              <a:defRPr sz="4000">
                <a:latin typeface="Lato Regular"/>
                <a:ea typeface="Lato Regular"/>
                <a:cs typeface="Lato Regular"/>
                <a:sym typeface="Lato Regular"/>
              </a:defRPr>
            </a:lvl3pPr>
            <a:lvl4pPr indent="0">
              <a:defRPr sz="4000">
                <a:latin typeface="Lato Regular"/>
                <a:ea typeface="Lato Regular"/>
                <a:cs typeface="Lato Regular"/>
                <a:sym typeface="Lato Regular"/>
              </a:defRPr>
            </a:lvl4pPr>
            <a:lvl5pPr indent="0">
              <a:defRPr sz="4000">
                <a:latin typeface="Lato Regular"/>
                <a:ea typeface="Lato Regular"/>
                <a:cs typeface="Lato Regular"/>
                <a:sym typeface="Lato Regular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5" name="SBILiefIdeantitys020821new-01-01.png" descr="SBILiefIdeantitys020821new-01-0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136932" y="11047070"/>
            <a:ext cx="6608728" cy="2330341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Shape"/>
          <p:cNvSpPr/>
          <p:nvPr/>
        </p:nvSpPr>
        <p:spPr>
          <a:xfrm>
            <a:off x="-16764" y="10717982"/>
            <a:ext cx="2565662" cy="29886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4" y="87"/>
                </a:moveTo>
                <a:lnTo>
                  <a:pt x="9676" y="0"/>
                </a:lnTo>
                <a:lnTo>
                  <a:pt x="9686" y="14593"/>
                </a:lnTo>
                <a:lnTo>
                  <a:pt x="21600" y="14611"/>
                </a:lnTo>
                <a:lnTo>
                  <a:pt x="19242" y="21563"/>
                </a:lnTo>
                <a:lnTo>
                  <a:pt x="0" y="21600"/>
                </a:lnTo>
                <a:lnTo>
                  <a:pt x="44" y="87"/>
                </a:lnTo>
                <a:close/>
              </a:path>
            </a:pathLst>
          </a:custGeom>
          <a:gradFill>
            <a:gsLst>
              <a:gs pos="0">
                <a:srgbClr val="D60D47">
                  <a:alpha val="45000"/>
                </a:srgbClr>
              </a:gs>
              <a:gs pos="47559">
                <a:srgbClr val="7D1753">
                  <a:alpha val="45000"/>
                </a:srgbClr>
              </a:gs>
              <a:gs pos="100000">
                <a:srgbClr val="24215E">
                  <a:alpha val="45000"/>
                </a:srgbClr>
              </a:gs>
            </a:gsLst>
            <a:lin ang="21586652"/>
          </a:gradFill>
          <a:ln w="25400">
            <a:solidFill>
              <a:srgbClr val="7E2250">
                <a:alpha val="5637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marL="0" marR="0">
              <a:defRPr sz="3200">
                <a:latin typeface="Avenir Book"/>
                <a:ea typeface="Avenir Book"/>
                <a:cs typeface="Avenir Book"/>
                <a:sym typeface="Avenir Book"/>
              </a:defRPr>
            </a:pPr>
            <a:endParaRPr/>
          </a:p>
        </p:txBody>
      </p:sp>
      <p:sp>
        <p:nvSpPr>
          <p:cNvPr id="1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99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frSlideMaster.StartFooter" descr=" Confidential">
            <a:extLst>
              <a:ext uri="{FF2B5EF4-FFF2-40B4-BE49-F238E27FC236}">
                <a16:creationId xmlns:a16="http://schemas.microsoft.com/office/drawing/2014/main" id="{A4E16DC3-5B68-4360-852A-BFCA7017DEED}"/>
              </a:ext>
            </a:extLst>
          </p:cNvPr>
          <p:cNvSpPr txBox="1"/>
          <p:nvPr userDrawn="1"/>
        </p:nvSpPr>
        <p:spPr>
          <a:xfrm>
            <a:off x="0" y="13357861"/>
            <a:ext cx="24384000" cy="2718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127000" marR="127000" indent="0" algn="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N" sz="11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Sans Serif" panose="020B0604020202020204" pitchFamily="34" charset="0"/>
                <a:ea typeface="Lato Regular"/>
                <a:cs typeface="Lato Regular"/>
                <a:sym typeface="Lato Regular"/>
              </a:rPr>
              <a:t> </a:t>
            </a:r>
            <a:r>
              <a:rPr kumimoji="0" lang="en-IN" sz="1100" b="1" i="0" u="none" strike="noStrike" cap="none" spc="0" normalizeH="0" baseline="0">
                <a:ln>
                  <a:noFill/>
                </a:ln>
                <a:solidFill>
                  <a:srgbClr val="FFA500"/>
                </a:solidFill>
                <a:effectLst/>
                <a:uFillTx/>
                <a:latin typeface="Microsoft Sans Serif" panose="020B0604020202020204" pitchFamily="34" charset="0"/>
                <a:ea typeface="Lato Regular"/>
                <a:cs typeface="Lato Regular"/>
                <a:sym typeface="Lato Regular"/>
              </a:rPr>
              <a:t>Confidential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 2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016000" y="114300"/>
            <a:ext cx="22860000" cy="3175000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defRPr spc="400">
                <a:solidFill>
                  <a:srgbClr val="BA2229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</a:lstStyle>
          <a:p>
            <a:r>
              <a:t>Title Text</a:t>
            </a:r>
          </a:p>
        </p:txBody>
      </p:sp>
      <p:sp>
        <p:nvSpPr>
          <p:cNvPr id="9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621999" y="13081000"/>
            <a:ext cx="408941" cy="406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91" name="Shape"/>
          <p:cNvSpPr/>
          <p:nvPr/>
        </p:nvSpPr>
        <p:spPr>
          <a:xfrm>
            <a:off x="-16764" y="11563220"/>
            <a:ext cx="1850948" cy="21560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4" y="87"/>
                </a:moveTo>
                <a:lnTo>
                  <a:pt x="9676" y="0"/>
                </a:lnTo>
                <a:lnTo>
                  <a:pt x="9686" y="14593"/>
                </a:lnTo>
                <a:lnTo>
                  <a:pt x="21600" y="14611"/>
                </a:lnTo>
                <a:lnTo>
                  <a:pt x="19242" y="21563"/>
                </a:lnTo>
                <a:lnTo>
                  <a:pt x="0" y="21600"/>
                </a:lnTo>
                <a:lnTo>
                  <a:pt x="44" y="87"/>
                </a:lnTo>
                <a:close/>
              </a:path>
            </a:pathLst>
          </a:custGeom>
          <a:gradFill>
            <a:gsLst>
              <a:gs pos="0">
                <a:srgbClr val="D60D47">
                  <a:alpha val="45000"/>
                </a:srgbClr>
              </a:gs>
              <a:gs pos="47559">
                <a:srgbClr val="7D1753">
                  <a:alpha val="45000"/>
                </a:srgbClr>
              </a:gs>
              <a:gs pos="100000">
                <a:srgbClr val="24215E">
                  <a:alpha val="45000"/>
                </a:srgbClr>
              </a:gs>
            </a:gsLst>
            <a:lin ang="21586652"/>
          </a:gradFill>
          <a:ln w="25400">
            <a:solidFill>
              <a:srgbClr val="7E2250">
                <a:alpha val="5637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marL="0" marR="0">
              <a:defRPr sz="3200">
                <a:latin typeface="Avenir Book"/>
                <a:ea typeface="Avenir Book"/>
                <a:cs typeface="Avenir Book"/>
                <a:sym typeface="Avenir Book"/>
              </a:defRPr>
            </a:pPr>
            <a:endParaRPr/>
          </a:p>
        </p:txBody>
      </p:sp>
      <p:sp>
        <p:nvSpPr>
          <p:cNvPr id="2" name="frSlideMaster.Title only 2Footer" descr=" Confidential">
            <a:extLst>
              <a:ext uri="{FF2B5EF4-FFF2-40B4-BE49-F238E27FC236}">
                <a16:creationId xmlns:a16="http://schemas.microsoft.com/office/drawing/2014/main" id="{783A7626-D769-4B67-9229-7415D59BA456}"/>
              </a:ext>
            </a:extLst>
          </p:cNvPr>
          <p:cNvSpPr txBox="1"/>
          <p:nvPr userDrawn="1"/>
        </p:nvSpPr>
        <p:spPr>
          <a:xfrm>
            <a:off x="0" y="13357861"/>
            <a:ext cx="24384000" cy="2718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127000" marR="127000" indent="0" algn="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N" sz="11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Sans Serif" panose="020B0604020202020204" pitchFamily="34" charset="0"/>
                <a:ea typeface="Lato Regular"/>
                <a:cs typeface="Lato Regular"/>
                <a:sym typeface="Lato Regular"/>
              </a:rPr>
              <a:t> </a:t>
            </a:r>
            <a:r>
              <a:rPr kumimoji="0" lang="en-IN" sz="1100" b="1" i="0" u="none" strike="noStrike" cap="none" spc="0" normalizeH="0" baseline="0">
                <a:ln>
                  <a:noFill/>
                </a:ln>
                <a:solidFill>
                  <a:srgbClr val="FFA500"/>
                </a:solidFill>
                <a:effectLst/>
                <a:uFillTx/>
                <a:latin typeface="Microsoft Sans Serif" panose="020B0604020202020204" pitchFamily="34" charset="0"/>
                <a:ea typeface="Lato Regular"/>
                <a:cs typeface="Lato Regular"/>
                <a:sym typeface="Lato Regular"/>
              </a:rPr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39806842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>
            <a:spLocks noGrp="1"/>
          </p:cNvSpPr>
          <p:nvPr>
            <p:ph type="sldNum" idx="12"/>
          </p:nvPr>
        </p:nvSpPr>
        <p:spPr>
          <a:xfrm>
            <a:off x="22593221" y="12435245"/>
            <a:ext cx="1463200" cy="104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r"/>
            <a:fld id="{00000000-1234-1234-1234-123412341234}" type="slidenum">
              <a:rPr lang="en" smtClean="0"/>
              <a:pPr algn="r"/>
              <a:t>‹#›</a:t>
            </a:fld>
            <a:endParaRPr lang="en"/>
          </a:p>
        </p:txBody>
      </p:sp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1894067" y="850461"/>
            <a:ext cx="20596000" cy="128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Font typeface="Fira Sans Extra Condensed Medium"/>
              <a:buNone/>
              <a:defRPr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Font typeface="Fira Sans Extra Condensed Medium"/>
              <a:buNone/>
              <a:defRPr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Font typeface="Fira Sans Extra Condensed Medium"/>
              <a:buNone/>
              <a:defRPr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Font typeface="Fira Sans Extra Condensed Medium"/>
              <a:buNone/>
              <a:defRPr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Font typeface="Fira Sans Extra Condensed Medium"/>
              <a:buNone/>
              <a:defRPr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Font typeface="Fira Sans Extra Condensed Medium"/>
              <a:buNone/>
              <a:defRPr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Font typeface="Fira Sans Extra Condensed Medium"/>
              <a:buNone/>
              <a:defRPr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Font typeface="Fira Sans Extra Condensed Medium"/>
              <a:buNone/>
              <a:defRPr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Font typeface="Fira Sans Extra Condensed Medium"/>
              <a:buNone/>
              <a:defRPr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endParaRPr/>
          </a:p>
        </p:txBody>
      </p:sp>
      <p:sp>
        <p:nvSpPr>
          <p:cNvPr id="2" name="frSlideMaster.Title onlyFooter" descr=" Confidential">
            <a:extLst>
              <a:ext uri="{FF2B5EF4-FFF2-40B4-BE49-F238E27FC236}">
                <a16:creationId xmlns:a16="http://schemas.microsoft.com/office/drawing/2014/main" id="{108F0A11-C6D8-492C-861E-44E178894480}"/>
              </a:ext>
            </a:extLst>
          </p:cNvPr>
          <p:cNvSpPr txBox="1"/>
          <p:nvPr userDrawn="1"/>
        </p:nvSpPr>
        <p:spPr>
          <a:xfrm>
            <a:off x="0" y="13357861"/>
            <a:ext cx="24384000" cy="2718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127000" marR="127000" indent="0" algn="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N" sz="11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Sans Serif" panose="020B0604020202020204" pitchFamily="34" charset="0"/>
                <a:ea typeface="Lato Regular"/>
                <a:cs typeface="Lato Regular"/>
                <a:sym typeface="Lato Regular"/>
              </a:rPr>
              <a:t> </a:t>
            </a:r>
            <a:r>
              <a:rPr kumimoji="0" lang="en-IN" sz="1100" b="1" i="0" u="none" strike="noStrike" cap="none" spc="0" normalizeH="0" baseline="0">
                <a:ln>
                  <a:noFill/>
                </a:ln>
                <a:solidFill>
                  <a:srgbClr val="FFA500"/>
                </a:solidFill>
                <a:effectLst/>
                <a:uFillTx/>
                <a:latin typeface="Microsoft Sans Serif" panose="020B0604020202020204" pitchFamily="34" charset="0"/>
                <a:ea typeface="Lato Regular"/>
                <a:cs typeface="Lato Regular"/>
                <a:sym typeface="Lato Regular"/>
              </a:rPr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28697674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sz="600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4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3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3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576BF-F28A-4D9E-A2DD-8D99A1B25120}" type="datetimeFigureOut">
              <a:rPr lang="en-US"/>
              <a:pPr>
                <a:defRPr/>
              </a:pPr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3639427" y="13081000"/>
            <a:ext cx="418384" cy="41036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87DC9B-CD99-400D-AE66-8D565EFEB7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rSlideMaster.Title and ContentFooter" descr=" Confidential">
            <a:extLst>
              <a:ext uri="{FF2B5EF4-FFF2-40B4-BE49-F238E27FC236}">
                <a16:creationId xmlns:a16="http://schemas.microsoft.com/office/drawing/2014/main" id="{AA1DDD87-2061-4F74-BC74-D4DB3C493F0B}"/>
              </a:ext>
            </a:extLst>
          </p:cNvPr>
          <p:cNvSpPr txBox="1"/>
          <p:nvPr userDrawn="1"/>
        </p:nvSpPr>
        <p:spPr>
          <a:xfrm>
            <a:off x="0" y="13357861"/>
            <a:ext cx="24384000" cy="2718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127000" marR="127000" indent="0" algn="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N" sz="11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Sans Serif" panose="020B0604020202020204" pitchFamily="34" charset="0"/>
                <a:ea typeface="Lato Regular"/>
                <a:cs typeface="Lato Regular"/>
                <a:sym typeface="Lato Regular"/>
              </a:rPr>
              <a:t> </a:t>
            </a:r>
            <a:r>
              <a:rPr kumimoji="0" lang="en-IN" sz="1100" b="1" i="0" u="none" strike="noStrike" cap="none" spc="0" normalizeH="0" baseline="0">
                <a:ln>
                  <a:noFill/>
                </a:ln>
                <a:solidFill>
                  <a:srgbClr val="FFA500"/>
                </a:solidFill>
                <a:effectLst/>
                <a:uFillTx/>
                <a:latin typeface="Microsoft Sans Serif" panose="020B0604020202020204" pitchFamily="34" charset="0"/>
                <a:ea typeface="Lato Regular"/>
                <a:cs typeface="Lato Regular"/>
                <a:sym typeface="Lato Regular"/>
              </a:rPr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3094641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64FDD-3C6A-4132-8017-9037CE2B79D6}" type="datetimeFigureOut">
              <a:rPr lang="en-US"/>
              <a:pPr>
                <a:defRPr/>
              </a:pPr>
              <a:t>2/16/2023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3639427" y="13081000"/>
            <a:ext cx="418384" cy="41036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05761-2FC9-4C49-A7BF-11A837F95B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rSlideMaster.BlankFooter" descr=" Confidential">
            <a:extLst>
              <a:ext uri="{FF2B5EF4-FFF2-40B4-BE49-F238E27FC236}">
                <a16:creationId xmlns:a16="http://schemas.microsoft.com/office/drawing/2014/main" id="{724E92D9-BF9F-41B9-BC3E-6147246C821C}"/>
              </a:ext>
            </a:extLst>
          </p:cNvPr>
          <p:cNvSpPr txBox="1"/>
          <p:nvPr userDrawn="1"/>
        </p:nvSpPr>
        <p:spPr>
          <a:xfrm>
            <a:off x="0" y="13357861"/>
            <a:ext cx="24384000" cy="2718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127000" marR="127000" indent="0" algn="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N" sz="11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Sans Serif" panose="020B0604020202020204" pitchFamily="34" charset="0"/>
                <a:ea typeface="Lato Regular"/>
                <a:cs typeface="Lato Regular"/>
                <a:sym typeface="Lato Regular"/>
              </a:rPr>
              <a:t> </a:t>
            </a:r>
            <a:r>
              <a:rPr kumimoji="0" lang="en-IN" sz="1100" b="1" i="0" u="none" strike="noStrike" cap="none" spc="0" normalizeH="0" baseline="0">
                <a:ln>
                  <a:noFill/>
                </a:ln>
                <a:solidFill>
                  <a:srgbClr val="FFA500"/>
                </a:solidFill>
                <a:effectLst/>
                <a:uFillTx/>
                <a:latin typeface="Microsoft Sans Serif" panose="020B0604020202020204" pitchFamily="34" charset="0"/>
                <a:ea typeface="Lato Regular"/>
                <a:cs typeface="Lato Regular"/>
                <a:sym typeface="Lato Regular"/>
              </a:rPr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2112647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/>
          <p:cNvSpPr/>
          <p:nvPr/>
        </p:nvSpPr>
        <p:spPr>
          <a:xfrm>
            <a:off x="-12700" y="0"/>
            <a:ext cx="24409399" cy="13716000"/>
          </a:xfrm>
          <a:prstGeom prst="rect">
            <a:avLst/>
          </a:prstGeom>
          <a:gradFill>
            <a:gsLst>
              <a:gs pos="0">
                <a:srgbClr val="D60D47"/>
              </a:gs>
              <a:gs pos="47450">
                <a:srgbClr val="7D1753"/>
              </a:gs>
              <a:gs pos="99772">
                <a:srgbClr val="24215E"/>
              </a:gs>
            </a:gsLst>
            <a:lin ang="21586652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marL="0" marR="0">
              <a:defRPr sz="3000">
                <a:solidFill>
                  <a:srgbClr val="24235B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endParaRPr/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016000" y="762000"/>
            <a:ext cx="22860000" cy="12192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644148" y="13081000"/>
            <a:ext cx="408941" cy="4064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marL="0" marR="0">
              <a:defRPr sz="20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762000" y="114300"/>
            <a:ext cx="22860000" cy="317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r>
              <a:t>Title Text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9" r:id="rId2"/>
    <p:sldLayoutId id="2147483671" r:id="rId3"/>
    <p:sldLayoutId id="2147483672" r:id="rId4"/>
    <p:sldLayoutId id="2147483673" r:id="rId5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hf hdr="0" ftr="0" dt="0"/>
  <p:txStyles>
    <p:titleStyle>
      <a:lvl1pPr marL="127000" marR="12700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1pPr>
      <a:lvl2pPr marL="127000" marR="127000" indent="2286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2pPr>
      <a:lvl3pPr marL="127000" marR="127000" indent="4572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3pPr>
      <a:lvl4pPr marL="127000" marR="127000" indent="6858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4pPr>
      <a:lvl5pPr marL="127000" marR="127000" indent="9144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5pPr>
      <a:lvl6pPr marL="127000" marR="127000" indent="11430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6pPr>
      <a:lvl7pPr marL="127000" marR="127000" indent="13716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7pPr>
      <a:lvl8pPr marL="127000" marR="127000" indent="16002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8pPr>
      <a:lvl9pPr marL="127000" marR="127000" indent="18288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9pPr>
    </p:titleStyle>
    <p:bodyStyle>
      <a:lvl1pPr marL="127000" marR="127000" indent="0" algn="l" defTabSz="82550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FFFFFF"/>
          </a:solidFill>
          <a:uFillTx/>
          <a:latin typeface="Lato Black"/>
          <a:ea typeface="Lato Black"/>
          <a:cs typeface="Lato Black"/>
          <a:sym typeface="Lato Black"/>
        </a:defRPr>
      </a:lvl1pPr>
      <a:lvl2pPr marL="127000" marR="127000" indent="228600" algn="l" defTabSz="82550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FFFFFF"/>
          </a:solidFill>
          <a:uFillTx/>
          <a:latin typeface="Lato Black"/>
          <a:ea typeface="Lato Black"/>
          <a:cs typeface="Lato Black"/>
          <a:sym typeface="Lato Black"/>
        </a:defRPr>
      </a:lvl2pPr>
      <a:lvl3pPr marL="127000" marR="127000" indent="457200" algn="l" defTabSz="82550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FFFFFF"/>
          </a:solidFill>
          <a:uFillTx/>
          <a:latin typeface="Lato Black"/>
          <a:ea typeface="Lato Black"/>
          <a:cs typeface="Lato Black"/>
          <a:sym typeface="Lato Black"/>
        </a:defRPr>
      </a:lvl3pPr>
      <a:lvl4pPr marL="127000" marR="127000" indent="685800" algn="l" defTabSz="82550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FFFFFF"/>
          </a:solidFill>
          <a:uFillTx/>
          <a:latin typeface="Lato Black"/>
          <a:ea typeface="Lato Black"/>
          <a:cs typeface="Lato Black"/>
          <a:sym typeface="Lato Black"/>
        </a:defRPr>
      </a:lvl4pPr>
      <a:lvl5pPr marL="127000" marR="127000" indent="914400" algn="l" defTabSz="82550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FFFFFF"/>
          </a:solidFill>
          <a:uFillTx/>
          <a:latin typeface="Lato Black"/>
          <a:ea typeface="Lato Black"/>
          <a:cs typeface="Lato Black"/>
          <a:sym typeface="Lato Black"/>
        </a:defRPr>
      </a:lvl5pPr>
      <a:lvl6pPr marL="127000" marR="127000" indent="1143000" algn="l" defTabSz="82550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FFFFFF"/>
          </a:solidFill>
          <a:uFillTx/>
          <a:latin typeface="Lato Black"/>
          <a:ea typeface="Lato Black"/>
          <a:cs typeface="Lato Black"/>
          <a:sym typeface="Lato Black"/>
        </a:defRPr>
      </a:lvl6pPr>
      <a:lvl7pPr marL="127000" marR="127000" indent="1371600" algn="l" defTabSz="82550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FFFFFF"/>
          </a:solidFill>
          <a:uFillTx/>
          <a:latin typeface="Lato Black"/>
          <a:ea typeface="Lato Black"/>
          <a:cs typeface="Lato Black"/>
          <a:sym typeface="Lato Black"/>
        </a:defRPr>
      </a:lvl7pPr>
      <a:lvl8pPr marL="127000" marR="127000" indent="1600200" algn="l" defTabSz="82550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FFFFFF"/>
          </a:solidFill>
          <a:uFillTx/>
          <a:latin typeface="Lato Black"/>
          <a:ea typeface="Lato Black"/>
          <a:cs typeface="Lato Black"/>
          <a:sym typeface="Lato Black"/>
        </a:defRPr>
      </a:lvl8pPr>
      <a:lvl9pPr marL="127000" marR="127000" indent="1828800" algn="l" defTabSz="82550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FFFFFF"/>
          </a:solidFill>
          <a:uFillTx/>
          <a:latin typeface="Lato Black"/>
          <a:ea typeface="Lato Black"/>
          <a:cs typeface="Lato Black"/>
          <a:sym typeface="Lato Black"/>
        </a:defRPr>
      </a:lvl9pPr>
    </p:bodyStyle>
    <p:other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Lato Regular"/>
        </a:defRPr>
      </a:lvl1pPr>
      <a:lvl2pPr marL="0" marR="0" indent="228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Lato Regular"/>
        </a:defRPr>
      </a:lvl2pPr>
      <a:lvl3pPr marL="0" marR="0" indent="457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Lato Regular"/>
        </a:defRPr>
      </a:lvl3pPr>
      <a:lvl4pPr marL="0" marR="0" indent="685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Lato Regular"/>
        </a:defRPr>
      </a:lvl4pPr>
      <a:lvl5pPr marL="0" marR="0" indent="914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Lato Regular"/>
        </a:defRPr>
      </a:lvl5pPr>
      <a:lvl6pPr marL="0" marR="0" indent="11430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Lato Regular"/>
        </a:defRPr>
      </a:lvl6pPr>
      <a:lvl7pPr marL="0" marR="0" indent="1371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Lato Regular"/>
        </a:defRPr>
      </a:lvl7pPr>
      <a:lvl8pPr marL="0" marR="0" indent="1600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Lato Regular"/>
        </a:defRPr>
      </a:lvl8pPr>
      <a:lvl9pPr marL="0" marR="0" indent="1828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Lato Regular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1.xml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13" Type="http://schemas.openxmlformats.org/officeDocument/2006/relationships/diagramLayout" Target="../diagrams/layout6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12" Type="http://schemas.openxmlformats.org/officeDocument/2006/relationships/diagramData" Target="../diagrams/data6.xml"/><Relationship Id="rId2" Type="http://schemas.openxmlformats.org/officeDocument/2006/relationships/diagramData" Target="../diagrams/data4.xml"/><Relationship Id="rId16" Type="http://schemas.microsoft.com/office/2007/relationships/diagramDrawing" Target="../diagrams/drawing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5" Type="http://schemas.openxmlformats.org/officeDocument/2006/relationships/diagramColors" Target="../diagrams/colors6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Relationship Id="rId14" Type="http://schemas.openxmlformats.org/officeDocument/2006/relationships/diagramQuickStyle" Target="../diagrams/quickStyle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bilife.co.in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Divider 1: Lato Black, 80 pt"/>
          <p:cNvSpPr txBox="1">
            <a:spLocks noGrp="1"/>
          </p:cNvSpPr>
          <p:nvPr>
            <p:ph type="title"/>
          </p:nvPr>
        </p:nvSpPr>
        <p:spPr>
          <a:xfrm>
            <a:off x="3347316" y="3528418"/>
            <a:ext cx="20626021" cy="4445000"/>
          </a:xfrm>
          <a:prstGeom prst="rect">
            <a:avLst/>
          </a:prstGeom>
        </p:spPr>
        <p:txBody>
          <a:bodyPr/>
          <a:lstStyle/>
          <a:p>
            <a:r>
              <a:rPr lang="en-US" sz="6000" dirty="0"/>
              <a:t>RFP - Outsourcing of Scrutiny and Case Sheet</a:t>
            </a:r>
            <a:endParaRPr sz="6000" dirty="0"/>
          </a:p>
        </p:txBody>
      </p:sp>
      <p:grpSp>
        <p:nvGrpSpPr>
          <p:cNvPr id="6" name="Group 5"/>
          <p:cNvGrpSpPr/>
          <p:nvPr/>
        </p:nvGrpSpPr>
        <p:grpSpPr>
          <a:xfrm>
            <a:off x="3171825" y="6308722"/>
            <a:ext cx="21212175" cy="177800"/>
            <a:chOff x="3171825" y="6308722"/>
            <a:chExt cx="21212175" cy="177800"/>
          </a:xfrm>
        </p:grpSpPr>
        <p:cxnSp>
          <p:nvCxnSpPr>
            <p:cNvPr id="3" name="Straight Connector 2"/>
            <p:cNvCxnSpPr/>
            <p:nvPr/>
          </p:nvCxnSpPr>
          <p:spPr>
            <a:xfrm>
              <a:off x="3297382" y="6400800"/>
              <a:ext cx="21086618" cy="0"/>
            </a:xfrm>
            <a:prstGeom prst="line">
              <a:avLst/>
            </a:prstGeom>
            <a:noFill/>
            <a:ln w="28575" cap="flat">
              <a:solidFill>
                <a:schemeClr val="bg1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5" name="Oval 4"/>
            <p:cNvSpPr/>
            <p:nvPr/>
          </p:nvSpPr>
          <p:spPr>
            <a:xfrm>
              <a:off x="3171825" y="6308722"/>
              <a:ext cx="175491" cy="177800"/>
            </a:xfrm>
            <a:prstGeom prst="ellipse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686800" y="5078850"/>
            <a:ext cx="10363200" cy="1077218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6400" b="1" dirty="0">
                <a:latin typeface="+mj-lt"/>
                <a:cs typeface="Times New Roman" pitchFamily="18" charset="0"/>
              </a:rPr>
              <a:t>Flow of Activity in System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686800" y="2640451"/>
            <a:ext cx="10363200" cy="1077218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6400" b="1" dirty="0">
                <a:latin typeface="+mj-lt"/>
                <a:cs typeface="Times New Roman" pitchFamily="18" charset="0"/>
              </a:rPr>
              <a:t>Understanding Scope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686800" y="7772401"/>
            <a:ext cx="10363200" cy="1077218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6400" b="1" dirty="0">
                <a:latin typeface="+mj-lt"/>
                <a:cs typeface="Times New Roman" pitchFamily="18" charset="0"/>
              </a:rPr>
              <a:t>Queries Resolution</a:t>
            </a:r>
          </a:p>
        </p:txBody>
      </p:sp>
      <p:sp>
        <p:nvSpPr>
          <p:cNvPr id="1026" name="AutoShape 2" descr="Image result for agenda"/>
          <p:cNvSpPr>
            <a:spLocks noChangeAspect="1" noChangeArrowheads="1"/>
          </p:cNvSpPr>
          <p:nvPr/>
        </p:nvSpPr>
        <p:spPr bwMode="auto">
          <a:xfrm>
            <a:off x="3359150" y="-288925"/>
            <a:ext cx="609600" cy="609602"/>
          </a:xfrm>
          <a:prstGeom prst="rect">
            <a:avLst/>
          </a:prstGeom>
          <a:noFill/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8000"/>
          </a:p>
        </p:txBody>
      </p:sp>
      <p:pic>
        <p:nvPicPr>
          <p:cNvPr id="1027" name="Picture 3" descr="C:\Users\e2392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8551" y="2286000"/>
            <a:ext cx="4286250" cy="73152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0" y="1"/>
            <a:ext cx="24384000" cy="1127759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lIns="142646" tIns="71324" rIns="142646" bIns="71324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lnSpc>
                <a:spcPts val="4600"/>
              </a:lnSpc>
              <a:defRPr sz="6400" b="1">
                <a:solidFill>
                  <a:srgbClr val="000000"/>
                </a:solidFill>
                <a:latin typeface="Calibri" pitchFamily="34" charset="0"/>
                <a:ea typeface="Lato Regular"/>
                <a:cs typeface="Lato Regular"/>
              </a:defRPr>
            </a:lvl1pPr>
            <a:lvl2pPr>
              <a:defRPr>
                <a:solidFill>
                  <a:srgbClr val="000000"/>
                </a:solidFill>
                <a:latin typeface="Lato Regular"/>
                <a:ea typeface="Lato Regular"/>
                <a:cs typeface="Lato Regular"/>
              </a:defRPr>
            </a:lvl2pPr>
            <a:lvl3pPr>
              <a:defRPr>
                <a:solidFill>
                  <a:srgbClr val="000000"/>
                </a:solidFill>
                <a:latin typeface="Lato Regular"/>
                <a:ea typeface="Lato Regular"/>
                <a:cs typeface="Lato Regular"/>
              </a:defRPr>
            </a:lvl3pPr>
            <a:lvl4pPr>
              <a:defRPr>
                <a:solidFill>
                  <a:srgbClr val="000000"/>
                </a:solidFill>
                <a:latin typeface="Lato Regular"/>
                <a:ea typeface="Lato Regular"/>
                <a:cs typeface="Lato Regular"/>
              </a:defRPr>
            </a:lvl4pPr>
            <a:lvl5pPr>
              <a:defRPr>
                <a:solidFill>
                  <a:srgbClr val="000000"/>
                </a:solidFill>
                <a:latin typeface="Lato Regular"/>
                <a:ea typeface="Lato Regular"/>
                <a:cs typeface="Lato Regular"/>
              </a:defRPr>
            </a:lvl5pPr>
            <a:lvl6pPr>
              <a:defRPr>
                <a:solidFill>
                  <a:srgbClr val="000000"/>
                </a:solidFill>
                <a:latin typeface="Lato Regular"/>
                <a:ea typeface="Lato Regular"/>
                <a:cs typeface="Lato Regular"/>
              </a:defRPr>
            </a:lvl6pPr>
            <a:lvl7pPr>
              <a:defRPr>
                <a:solidFill>
                  <a:srgbClr val="000000"/>
                </a:solidFill>
                <a:latin typeface="Lato Regular"/>
                <a:ea typeface="Lato Regular"/>
                <a:cs typeface="Lato Regular"/>
              </a:defRPr>
            </a:lvl7pPr>
            <a:lvl8pPr>
              <a:defRPr>
                <a:solidFill>
                  <a:srgbClr val="000000"/>
                </a:solidFill>
                <a:latin typeface="Lato Regular"/>
                <a:ea typeface="Lato Regular"/>
                <a:cs typeface="Lato Regular"/>
              </a:defRPr>
            </a:lvl8pPr>
            <a:lvl9pPr>
              <a:defRPr>
                <a:solidFill>
                  <a:srgbClr val="000000"/>
                </a:solidFill>
                <a:latin typeface="Lato Regular"/>
                <a:ea typeface="Lato Regular"/>
                <a:cs typeface="Lato Regular"/>
              </a:defRPr>
            </a:lvl9pPr>
          </a:lstStyle>
          <a:p>
            <a:pPr>
              <a:lnSpc>
                <a:spcPct val="100000"/>
              </a:lnSpc>
            </a:pPr>
            <a:r>
              <a:rPr lang="en-IN" sz="5400" dirty="0"/>
              <a:t>Scope and Application used </a:t>
            </a:r>
            <a:endParaRPr lang="en-US" sz="5400" dirty="0"/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343473806"/>
              </p:ext>
            </p:extLst>
          </p:nvPr>
        </p:nvGraphicFramePr>
        <p:xfrm>
          <a:off x="853440" y="2171700"/>
          <a:ext cx="12710160" cy="9867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4" name="Group 3">
            <a:extLst>
              <a:ext uri="{FF2B5EF4-FFF2-40B4-BE49-F238E27FC236}">
                <a16:creationId xmlns:a16="http://schemas.microsoft.com/office/drawing/2014/main" id="{630A9C0A-FBBC-4406-B486-3D25211C50E1}"/>
              </a:ext>
            </a:extLst>
          </p:cNvPr>
          <p:cNvGrpSpPr/>
          <p:nvPr/>
        </p:nvGrpSpPr>
        <p:grpSpPr>
          <a:xfrm>
            <a:off x="14173200" y="2171700"/>
            <a:ext cx="8900159" cy="9867900"/>
            <a:chOff x="2716" y="0"/>
            <a:chExt cx="5557167" cy="4686300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F10635B1-060C-43CE-9F60-D6A8986DB73D}"/>
                </a:ext>
              </a:extLst>
            </p:cNvPr>
            <p:cNvSpPr/>
            <p:nvPr/>
          </p:nvSpPr>
          <p:spPr>
            <a:xfrm>
              <a:off x="2716" y="0"/>
              <a:ext cx="5557167" cy="4686300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dk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Rectangle: Rounded Corners 4">
              <a:extLst>
                <a:ext uri="{FF2B5EF4-FFF2-40B4-BE49-F238E27FC236}">
                  <a16:creationId xmlns:a16="http://schemas.microsoft.com/office/drawing/2014/main" id="{3EB2BCF7-A90B-4535-AB1A-DEEB08D2E15B}"/>
                </a:ext>
              </a:extLst>
            </p:cNvPr>
            <p:cNvSpPr txBox="1"/>
            <p:nvPr/>
          </p:nvSpPr>
          <p:spPr>
            <a:xfrm>
              <a:off x="2718" y="0"/>
              <a:ext cx="5414379" cy="31051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82880" tIns="182880" rIns="182880" bIns="182880" numCol="1" spcCol="1270" anchor="ctr" anchorCtr="0">
              <a:noAutofit/>
            </a:bodyPr>
            <a:lstStyle/>
            <a:p>
              <a:pPr marL="0" defTabSz="2133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800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marL="0" defTabSz="2133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800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marL="0" defTabSz="2133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4800" kern="12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Applications &amp; Tools</a:t>
              </a:r>
            </a:p>
            <a:p>
              <a:pPr marL="0" defTabSz="2133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4800" kern="12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</a:p>
            <a:p>
              <a:pPr marL="914400" indent="-914400" algn="l" defTabSz="2133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AutoNum type="arabicPeriod"/>
              </a:pPr>
              <a:r>
                <a:rPr lang="en-US" sz="48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SBI Life Workflow </a:t>
              </a:r>
            </a:p>
            <a:p>
              <a:pPr marL="914400" indent="-914400" algn="l" defTabSz="2133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AutoNum type="arabicPeriod"/>
              </a:pPr>
              <a:r>
                <a:rPr lang="en-US" sz="4800" kern="12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SBI Life Image View</a:t>
              </a:r>
            </a:p>
            <a:p>
              <a:pPr marL="914400" indent="-914400" algn="l" defTabSz="2133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AutoNum type="arabicPeriod"/>
              </a:pPr>
              <a:r>
                <a:rPr lang="en-US" sz="48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Reinsurer risk Calculator </a:t>
              </a:r>
              <a:r>
                <a:rPr lang="en-US" sz="4800" kern="12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FB0D261F-E239-44A8-9C7A-3260C1A3D4A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6948032"/>
              </p:ext>
            </p:extLst>
          </p:nvPr>
        </p:nvGraphicFramePr>
        <p:xfrm>
          <a:off x="1371600" y="1828800"/>
          <a:ext cx="2203704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1" name="Diagram 70">
            <a:extLst>
              <a:ext uri="{FF2B5EF4-FFF2-40B4-BE49-F238E27FC236}">
                <a16:creationId xmlns:a16="http://schemas.microsoft.com/office/drawing/2014/main" id="{CECBA9FC-4773-4FE8-8EC0-0607BAF8447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69044979"/>
              </p:ext>
            </p:extLst>
          </p:nvPr>
        </p:nvGraphicFramePr>
        <p:xfrm>
          <a:off x="975360" y="6675120"/>
          <a:ext cx="2243328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2" name="TextBox 64">
            <a:extLst>
              <a:ext uri="{FF2B5EF4-FFF2-40B4-BE49-F238E27FC236}">
                <a16:creationId xmlns:a16="http://schemas.microsoft.com/office/drawing/2014/main" id="{3B4AA7DF-BAAA-434D-BDC5-F131C88309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"/>
            <a:ext cx="24383999" cy="1097279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lIns="142646" tIns="71324" rIns="142646" bIns="71324"/>
          <a:lstStyle/>
          <a:p>
            <a:r>
              <a:rPr lang="en-US" sz="5400" b="1" dirty="0">
                <a:latin typeface="Calibri" pitchFamily="34" charset="0"/>
              </a:rPr>
              <a:t>Medical Scrutiny and Opinion - Proposed Detailed Process Flow</a:t>
            </a:r>
          </a:p>
        </p:txBody>
      </p:sp>
    </p:spTree>
    <p:extLst>
      <p:ext uri="{BB962C8B-B14F-4D97-AF65-F5344CB8AC3E}">
        <p14:creationId xmlns:p14="http://schemas.microsoft.com/office/powerpoint/2010/main" val="774703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FB0D261F-E239-44A8-9C7A-3260C1A3D4A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66962830"/>
              </p:ext>
            </p:extLst>
          </p:nvPr>
        </p:nvGraphicFramePr>
        <p:xfrm>
          <a:off x="457200" y="2042160"/>
          <a:ext cx="23469600" cy="289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1" name="Diagram 70">
            <a:extLst>
              <a:ext uri="{FF2B5EF4-FFF2-40B4-BE49-F238E27FC236}">
                <a16:creationId xmlns:a16="http://schemas.microsoft.com/office/drawing/2014/main" id="{CECBA9FC-4773-4FE8-8EC0-0607BAF8447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05622783"/>
              </p:ext>
            </p:extLst>
          </p:nvPr>
        </p:nvGraphicFramePr>
        <p:xfrm>
          <a:off x="457200" y="5662286"/>
          <a:ext cx="23225760" cy="27806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2" name="TextBox 64">
            <a:extLst>
              <a:ext uri="{FF2B5EF4-FFF2-40B4-BE49-F238E27FC236}">
                <a16:creationId xmlns:a16="http://schemas.microsoft.com/office/drawing/2014/main" id="{3B4AA7DF-BAAA-434D-BDC5-F131C88309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24383999" cy="1226192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lIns="142646" tIns="71324" rIns="142646" bIns="71324"/>
          <a:lstStyle/>
          <a:p>
            <a:r>
              <a:rPr lang="en-US" sz="5400" b="1" dirty="0">
                <a:latin typeface="Calibri" pitchFamily="34" charset="0"/>
              </a:rPr>
              <a:t>Case Sheet Preparation - Proposed Detailed Process Flow</a:t>
            </a:r>
          </a:p>
          <a:p>
            <a:endParaRPr lang="en-US" sz="5400" b="1" dirty="0">
              <a:latin typeface="Calibri" pitchFamily="34" charset="0"/>
            </a:endParaRP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8479B516-2BB9-4FA8-B373-7AF46A7D2A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75133816"/>
              </p:ext>
            </p:extLst>
          </p:nvPr>
        </p:nvGraphicFramePr>
        <p:xfrm>
          <a:off x="457200" y="9594208"/>
          <a:ext cx="23225760" cy="289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987199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60960" y="1"/>
            <a:ext cx="24384000" cy="100584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lIns="142646" tIns="71324" rIns="142646" bIns="71324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lnSpc>
                <a:spcPts val="4600"/>
              </a:lnSpc>
              <a:defRPr sz="6400" b="1">
                <a:solidFill>
                  <a:srgbClr val="000000"/>
                </a:solidFill>
                <a:latin typeface="Calibri" pitchFamily="34" charset="0"/>
                <a:ea typeface="Lato Regular"/>
                <a:cs typeface="Lato Regular"/>
              </a:defRPr>
            </a:lvl1pPr>
            <a:lvl2pPr>
              <a:defRPr>
                <a:solidFill>
                  <a:srgbClr val="000000"/>
                </a:solidFill>
                <a:latin typeface="Lato Regular"/>
                <a:ea typeface="Lato Regular"/>
                <a:cs typeface="Lato Regular"/>
              </a:defRPr>
            </a:lvl2pPr>
            <a:lvl3pPr>
              <a:defRPr>
                <a:solidFill>
                  <a:srgbClr val="000000"/>
                </a:solidFill>
                <a:latin typeface="Lato Regular"/>
                <a:ea typeface="Lato Regular"/>
                <a:cs typeface="Lato Regular"/>
              </a:defRPr>
            </a:lvl3pPr>
            <a:lvl4pPr>
              <a:defRPr>
                <a:solidFill>
                  <a:srgbClr val="000000"/>
                </a:solidFill>
                <a:latin typeface="Lato Regular"/>
                <a:ea typeface="Lato Regular"/>
                <a:cs typeface="Lato Regular"/>
              </a:defRPr>
            </a:lvl4pPr>
            <a:lvl5pPr>
              <a:defRPr>
                <a:solidFill>
                  <a:srgbClr val="000000"/>
                </a:solidFill>
                <a:latin typeface="Lato Regular"/>
                <a:ea typeface="Lato Regular"/>
                <a:cs typeface="Lato Regular"/>
              </a:defRPr>
            </a:lvl5pPr>
            <a:lvl6pPr>
              <a:defRPr>
                <a:solidFill>
                  <a:srgbClr val="000000"/>
                </a:solidFill>
                <a:latin typeface="Lato Regular"/>
                <a:ea typeface="Lato Regular"/>
                <a:cs typeface="Lato Regular"/>
              </a:defRPr>
            </a:lvl6pPr>
            <a:lvl7pPr>
              <a:defRPr>
                <a:solidFill>
                  <a:srgbClr val="000000"/>
                </a:solidFill>
                <a:latin typeface="Lato Regular"/>
                <a:ea typeface="Lato Regular"/>
                <a:cs typeface="Lato Regular"/>
              </a:defRPr>
            </a:lvl7pPr>
            <a:lvl8pPr>
              <a:defRPr>
                <a:solidFill>
                  <a:srgbClr val="000000"/>
                </a:solidFill>
                <a:latin typeface="Lato Regular"/>
                <a:ea typeface="Lato Regular"/>
                <a:cs typeface="Lato Regular"/>
              </a:defRPr>
            </a:lvl8pPr>
            <a:lvl9pPr>
              <a:defRPr>
                <a:solidFill>
                  <a:srgbClr val="000000"/>
                </a:solidFill>
                <a:latin typeface="Lato Regular"/>
                <a:ea typeface="Lato Regular"/>
                <a:cs typeface="Lato Regular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4800" dirty="0"/>
              <a:t>Annexure – III : Commercial quote for Scrutiny and Case Sheet Preparation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A5B6BAD-0356-419E-809E-3EF14B1B2E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4819724"/>
              </p:ext>
            </p:extLst>
          </p:nvPr>
        </p:nvGraphicFramePr>
        <p:xfrm>
          <a:off x="4440238" y="1371600"/>
          <a:ext cx="13207681" cy="3357118"/>
        </p:xfrm>
        <a:graphic>
          <a:graphicData uri="http://schemas.openxmlformats.org/drawingml/2006/table">
            <a:tbl>
              <a:tblPr/>
              <a:tblGrid>
                <a:gridCol w="8579663">
                  <a:extLst>
                    <a:ext uri="{9D8B030D-6E8A-4147-A177-3AD203B41FA5}">
                      <a16:colId xmlns:a16="http://schemas.microsoft.com/office/drawing/2014/main" val="2717497906"/>
                    </a:ext>
                  </a:extLst>
                </a:gridCol>
                <a:gridCol w="378170">
                  <a:extLst>
                    <a:ext uri="{9D8B030D-6E8A-4147-A177-3AD203B41FA5}">
                      <a16:colId xmlns:a16="http://schemas.microsoft.com/office/drawing/2014/main" val="2104989326"/>
                    </a:ext>
                  </a:extLst>
                </a:gridCol>
                <a:gridCol w="4249848">
                  <a:extLst>
                    <a:ext uri="{9D8B030D-6E8A-4147-A177-3AD203B41FA5}">
                      <a16:colId xmlns:a16="http://schemas.microsoft.com/office/drawing/2014/main" val="1254549329"/>
                    </a:ext>
                  </a:extLst>
                </a:gridCol>
              </a:tblGrid>
              <a:tr h="400518">
                <a:tc>
                  <a:txBody>
                    <a:bodyPr/>
                    <a:lstStyle/>
                    <a:p>
                      <a:pPr marL="6350" marR="0" indent="-6350" algn="ctr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Service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marR="0" indent="-6350" algn="ctr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indent="-6350" algn="ctr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Rates (Rs.)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0042116"/>
                  </a:ext>
                </a:extLst>
              </a:tr>
              <a:tr h="400518">
                <a:tc>
                  <a:txBody>
                    <a:bodyPr/>
                    <a:lstStyle/>
                    <a:p>
                      <a:pPr marL="342900" marR="0" lvl="0" indent="-342900" algn="ctr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LcParenR"/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ECG/TMT Opinion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marR="0" indent="-6350" algn="ctr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marR="0" indent="-6350" algn="ctr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3473394"/>
                  </a:ext>
                </a:extLst>
              </a:tr>
              <a:tr h="400518">
                <a:tc>
                  <a:txBody>
                    <a:bodyPr/>
                    <a:lstStyle/>
                    <a:p>
                      <a:pPr marL="6350" marR="0" indent="-6350" algn="ctr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                ECG Opinion - per proposal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marR="0" indent="-6350" algn="ctr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marR="0" indent="-6350" algn="ctr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5276913"/>
                  </a:ext>
                </a:extLst>
              </a:tr>
              <a:tr h="400518">
                <a:tc>
                  <a:txBody>
                    <a:bodyPr/>
                    <a:lstStyle/>
                    <a:p>
                      <a:pPr marL="6350" marR="0" indent="-6350" algn="ctr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               TMT Opinion - per proposal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marR="0" indent="-6350" algn="ctr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marR="0" indent="-6350" algn="ctr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4402566"/>
                  </a:ext>
                </a:extLst>
              </a:tr>
              <a:tr h="400518"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b)Medical scrutiny and opinion - per proposal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marR="0" indent="-6350" algn="ctr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marR="0" indent="-6350" algn="ctr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6191279"/>
                  </a:ext>
                </a:extLst>
              </a:tr>
              <a:tr h="1252992"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c) Scrutiny and case sheet preparation </a:t>
                      </a:r>
                    </a:p>
                    <a:p>
                      <a:pPr marL="457200" marR="0" indent="0" algn="ctr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for Proposal Form/KYC/Financial and </a:t>
                      </a:r>
                    </a:p>
                    <a:p>
                      <a:pPr marL="457200" marR="0" indent="0" algn="ctr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Medical reports submitted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- per proposal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marR="0" indent="-6350" algn="ctr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marR="0" indent="-6350" algn="ctr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0814194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DD4B43C5-BB78-4107-AEF8-0E1F43BCD4ED}"/>
              </a:ext>
            </a:extLst>
          </p:cNvPr>
          <p:cNvSpPr/>
          <p:nvPr/>
        </p:nvSpPr>
        <p:spPr>
          <a:xfrm>
            <a:off x="2712720" y="5477966"/>
            <a:ext cx="17373600" cy="699678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3200" dirty="0"/>
              <a:t>All enclosures received along with the proposal/document will be considered as single document  </a:t>
            </a:r>
          </a:p>
          <a:p>
            <a:pPr algn="l"/>
            <a:r>
              <a:rPr lang="en-US" sz="3200" dirty="0"/>
              <a:t> </a:t>
            </a:r>
          </a:p>
          <a:p>
            <a:pPr algn="l"/>
            <a:r>
              <a:rPr lang="en-US" sz="3200" dirty="0"/>
              <a:t>Note: </a:t>
            </a:r>
          </a:p>
          <a:p>
            <a:pPr lvl="0" algn="l" fontAlgn="base"/>
            <a:r>
              <a:rPr lang="en-US" sz="3200" dirty="0"/>
              <a:t>Charges proposed should be in Indian Rupees (INR)  </a:t>
            </a:r>
          </a:p>
          <a:p>
            <a:pPr lvl="0" algn="l" fontAlgn="base"/>
            <a:r>
              <a:rPr lang="en-US" sz="3200" dirty="0"/>
              <a:t>Charges proposed should be exclusive of applicable taxes </a:t>
            </a:r>
          </a:p>
          <a:p>
            <a:pPr lvl="0" algn="l" fontAlgn="base"/>
            <a:r>
              <a:rPr lang="en-US" sz="3200" dirty="0"/>
              <a:t>SBI Life shall deduct the TDS as applicable </a:t>
            </a:r>
          </a:p>
          <a:p>
            <a:pPr lvl="0" algn="l" fontAlgn="base"/>
            <a:r>
              <a:rPr lang="en-US" sz="3200" dirty="0"/>
              <a:t>There should not be any overwriting or erasures or cuttings or corrections etc. whatsoever in the prices quoted. The prices should be legible without any ambiguity. </a:t>
            </a:r>
          </a:p>
          <a:p>
            <a:pPr lvl="0" algn="l" fontAlgn="base"/>
            <a:r>
              <a:rPr lang="en-US" sz="3200" dirty="0"/>
              <a:t>Relative cost, cost as a percentage to some other factor is not acceptable in the commercial format. </a:t>
            </a:r>
          </a:p>
          <a:p>
            <a:pPr lvl="0" algn="l" fontAlgn="base"/>
            <a:r>
              <a:rPr lang="en-US" sz="3200" dirty="0"/>
              <a:t>There shall be no minimum volume commitment for any of the activities under the scope of this RFP </a:t>
            </a:r>
          </a:p>
          <a:p>
            <a:pPr algn="l"/>
            <a:r>
              <a:rPr lang="en-US" sz="3200" dirty="0"/>
              <a:t> </a:t>
            </a:r>
          </a:p>
          <a:p>
            <a:pPr algn="l"/>
            <a:r>
              <a:rPr lang="en-US" sz="32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900451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60960" y="1"/>
            <a:ext cx="24384000" cy="100584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lIns="142646" tIns="71324" rIns="142646" bIns="71324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lnSpc>
                <a:spcPts val="4600"/>
              </a:lnSpc>
              <a:defRPr sz="6400" b="1">
                <a:solidFill>
                  <a:srgbClr val="000000"/>
                </a:solidFill>
                <a:latin typeface="Calibri" pitchFamily="34" charset="0"/>
                <a:ea typeface="Lato Regular"/>
                <a:cs typeface="Lato Regular"/>
              </a:defRPr>
            </a:lvl1pPr>
            <a:lvl2pPr>
              <a:defRPr>
                <a:solidFill>
                  <a:srgbClr val="000000"/>
                </a:solidFill>
                <a:latin typeface="Lato Regular"/>
                <a:ea typeface="Lato Regular"/>
                <a:cs typeface="Lato Regular"/>
              </a:defRPr>
            </a:lvl2pPr>
            <a:lvl3pPr>
              <a:defRPr>
                <a:solidFill>
                  <a:srgbClr val="000000"/>
                </a:solidFill>
                <a:latin typeface="Lato Regular"/>
                <a:ea typeface="Lato Regular"/>
                <a:cs typeface="Lato Regular"/>
              </a:defRPr>
            </a:lvl3pPr>
            <a:lvl4pPr>
              <a:defRPr>
                <a:solidFill>
                  <a:srgbClr val="000000"/>
                </a:solidFill>
                <a:latin typeface="Lato Regular"/>
                <a:ea typeface="Lato Regular"/>
                <a:cs typeface="Lato Regular"/>
              </a:defRPr>
            </a:lvl4pPr>
            <a:lvl5pPr>
              <a:defRPr>
                <a:solidFill>
                  <a:srgbClr val="000000"/>
                </a:solidFill>
                <a:latin typeface="Lato Regular"/>
                <a:ea typeface="Lato Regular"/>
                <a:cs typeface="Lato Regular"/>
              </a:defRPr>
            </a:lvl5pPr>
            <a:lvl6pPr>
              <a:defRPr>
                <a:solidFill>
                  <a:srgbClr val="000000"/>
                </a:solidFill>
                <a:latin typeface="Lato Regular"/>
                <a:ea typeface="Lato Regular"/>
                <a:cs typeface="Lato Regular"/>
              </a:defRPr>
            </a:lvl6pPr>
            <a:lvl7pPr>
              <a:defRPr>
                <a:solidFill>
                  <a:srgbClr val="000000"/>
                </a:solidFill>
                <a:latin typeface="Lato Regular"/>
                <a:ea typeface="Lato Regular"/>
                <a:cs typeface="Lato Regular"/>
              </a:defRPr>
            </a:lvl7pPr>
            <a:lvl8pPr>
              <a:defRPr>
                <a:solidFill>
                  <a:srgbClr val="000000"/>
                </a:solidFill>
                <a:latin typeface="Lato Regular"/>
                <a:ea typeface="Lato Regular"/>
                <a:cs typeface="Lato Regular"/>
              </a:defRPr>
            </a:lvl8pPr>
            <a:lvl9pPr>
              <a:defRPr>
                <a:solidFill>
                  <a:srgbClr val="000000"/>
                </a:solidFill>
                <a:latin typeface="Lato Regular"/>
                <a:ea typeface="Lato Regular"/>
                <a:cs typeface="Lato Regular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5400" dirty="0"/>
              <a:t>KEY - INFORMATION</a:t>
            </a:r>
            <a:endParaRPr lang="en-US" sz="4000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17B691A-9469-4764-B33C-5ADA0A9062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0666424"/>
              </p:ext>
            </p:extLst>
          </p:nvPr>
        </p:nvGraphicFramePr>
        <p:xfrm>
          <a:off x="2088832" y="1446687"/>
          <a:ext cx="19826288" cy="10747380"/>
        </p:xfrm>
        <a:graphic>
          <a:graphicData uri="http://schemas.openxmlformats.org/drawingml/2006/table">
            <a:tbl>
              <a:tblPr firstRow="1" firstCol="1" bandRow="1"/>
              <a:tblGrid>
                <a:gridCol w="10384502">
                  <a:extLst>
                    <a:ext uri="{9D8B030D-6E8A-4147-A177-3AD203B41FA5}">
                      <a16:colId xmlns:a16="http://schemas.microsoft.com/office/drawing/2014/main" val="1055049029"/>
                    </a:ext>
                  </a:extLst>
                </a:gridCol>
                <a:gridCol w="9441786">
                  <a:extLst>
                    <a:ext uri="{9D8B030D-6E8A-4147-A177-3AD203B41FA5}">
                      <a16:colId xmlns:a16="http://schemas.microsoft.com/office/drawing/2014/main" val="4239813122"/>
                    </a:ext>
                  </a:extLst>
                </a:gridCol>
              </a:tblGrid>
              <a:tr h="36957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Particulars</a:t>
                      </a:r>
                      <a:endParaRPr lang="en-US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Details</a:t>
                      </a:r>
                      <a:endParaRPr lang="en-US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2914770"/>
                  </a:ext>
                </a:extLst>
              </a:tr>
              <a:tr h="30734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RFP Number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RFP No. SBILIFE/OPS/UW/2022-23/01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8902943"/>
                  </a:ext>
                </a:extLst>
              </a:tr>
              <a:tr h="55499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RFP Title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REQUEST FOR PROPOSAL for scrutiny and case sheet preparation for KYC/Financial and Medical reports submitted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5232506"/>
                  </a:ext>
                </a:extLst>
              </a:tr>
              <a:tr h="49911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Date of Publishing the RFP on SBI Life Website                                             </a:t>
                      </a:r>
                      <a:r>
                        <a:rPr lang="en-US" sz="3200" u="sng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3"/>
                        </a:rPr>
                        <a:t>www.sbilife.co.in</a:t>
                      </a:r>
                      <a:endParaRPr lang="en-US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06/02/2023 / Monday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9812294"/>
                  </a:ext>
                </a:extLst>
              </a:tr>
              <a:tr h="132842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Last Date for submission of Pre-Bid Query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marR="0" indent="-6350" algn="l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10/02/2023 / Friday by 3.00 pm.(IST) (Queries must be mailed to </a:t>
                      </a:r>
                      <a:r>
                        <a:rPr lang="en-US" sz="3200" u="sng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operations.solution@sbilife.co.in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only) Please mention the tender reference in Subject Line. Queries sent on any</a:t>
                      </a:r>
                      <a:b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other mail-id and after scheduled time and date shall not be considered.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5386105"/>
                  </a:ext>
                </a:extLst>
              </a:tr>
              <a:tr h="30734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Date &amp; time of Pre-Bid Meeting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14/02/2023 / Tuesday by 3.00 pm. (IST)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6136376"/>
                  </a:ext>
                </a:extLst>
              </a:tr>
              <a:tr h="30734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Last date for submission of Proposals (Technical &amp; Commercial)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22/02/2023 / Wednesday  by 3.00 pm. (IST)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0492906"/>
                  </a:ext>
                </a:extLst>
              </a:tr>
              <a:tr h="30734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Date and Time of Opening of Technical Proposals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22/02/2023 / Wednesday  by 4.00pm. (IST)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786370"/>
                  </a:ext>
                </a:extLst>
              </a:tr>
              <a:tr h="286385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Date and Time of opening of Commercial Bids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 be notified later to the qualifying bidders only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3543800"/>
                  </a:ext>
                </a:extLst>
              </a:tr>
              <a:tr h="841375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Place of Opening of Bids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SBI Life Insurance Co. Ltd. </a:t>
                      </a:r>
                      <a:b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8th level, </a:t>
                      </a:r>
                      <a:r>
                        <a:rPr lang="en-US" sz="3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Seawoods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Grand Central, </a:t>
                      </a:r>
                      <a:b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Tower 2, Plot No. R-1, Sector 40, </a:t>
                      </a:r>
                      <a:b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3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Seawoods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Nerul Node, Navi Mumbai 400706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77475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4428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75ADD7-8156-4DF9-8838-51639B42F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0940" y="4290060"/>
            <a:ext cx="22860000" cy="3175000"/>
          </a:xfrm>
        </p:spPr>
        <p:txBody>
          <a:bodyPr/>
          <a:lstStyle/>
          <a:p>
            <a:r>
              <a:rPr lang="en-US" sz="16600" dirty="0"/>
              <a:t>								Thanks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7EA41DA-30DD-410E-A602-5D4CBDD27BCE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07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127000" marR="12700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Lato Regular"/>
            <a:ea typeface="Lato Regular"/>
            <a:cs typeface="Lato Regular"/>
            <a:sym typeface="Lato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127000" marR="12700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Lato Regular"/>
            <a:ea typeface="Lato Regular"/>
            <a:cs typeface="Lato Regular"/>
            <a:sym typeface="Lato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White">
    <a:dk1>
      <a:srgbClr val="000000"/>
    </a:dk1>
    <a:lt1>
      <a:srgbClr val="FFFFFF"/>
    </a:lt1>
    <a:dk2>
      <a:srgbClr val="53585F"/>
    </a:dk2>
    <a:lt2>
      <a:srgbClr val="DCDEE0"/>
    </a:lt2>
    <a:accent1>
      <a:srgbClr val="0365C0"/>
    </a:accent1>
    <a:accent2>
      <a:srgbClr val="00882B"/>
    </a:accent2>
    <a:accent3>
      <a:srgbClr val="DCBD23"/>
    </a:accent3>
    <a:accent4>
      <a:srgbClr val="DE6A10"/>
    </a:accent4>
    <a:accent5>
      <a:srgbClr val="C82506"/>
    </a:accent5>
    <a:accent6>
      <a:srgbClr val="773F9B"/>
    </a:accent6>
    <a:hlink>
      <a:srgbClr val="0000FF"/>
    </a:hlink>
    <a:folHlink>
      <a:srgbClr val="FF00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8082</TotalTime>
  <Words>676</Words>
  <Application>Microsoft Office PowerPoint</Application>
  <PresentationFormat>Custom</PresentationFormat>
  <Paragraphs>94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20" baseType="lpstr">
      <vt:lpstr>Arial</vt:lpstr>
      <vt:lpstr>Avenir Book</vt:lpstr>
      <vt:lpstr>Avenir Light</vt:lpstr>
      <vt:lpstr>Calibri</vt:lpstr>
      <vt:lpstr>Fira Sans Extra Condensed Medium</vt:lpstr>
      <vt:lpstr>Helvetica Light</vt:lpstr>
      <vt:lpstr>Helvetica Neue</vt:lpstr>
      <vt:lpstr>Lato Black</vt:lpstr>
      <vt:lpstr>Lato Regular</vt:lpstr>
      <vt:lpstr>Microsoft Sans Serif</vt:lpstr>
      <vt:lpstr>Times New Roman</vt:lpstr>
      <vt:lpstr>White</vt:lpstr>
      <vt:lpstr>RFP - Outsourcing of Scrutiny and Case Sheet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     Thanks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Shinde Vijay</dc:creator>
  <cp:keywords>Confidential</cp:keywords>
  <cp:lastModifiedBy>Shreelakshmi Nair</cp:lastModifiedBy>
  <cp:revision>783</cp:revision>
  <dcterms:modified xsi:type="dcterms:W3CDTF">2023-02-16T12:46:08Z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05121734-c232-44c2-a456-2bc329e3d39d</vt:lpwstr>
  </property>
  <property fmtid="{D5CDD505-2E9C-101B-9397-08002B2CF9AE}" pid="3" name="Classification">
    <vt:lpwstr>Confidential</vt:lpwstr>
  </property>
</Properties>
</file>